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notesMasterIdLst>
    <p:notesMasterId r:id="rId19"/>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A0A0A"/>
        </a:solidFill>
      </p:bgPr>
    </p:bg>
    <p:spTree>
      <p:nvGrpSpPr>
        <p:cNvPr id="1" name=""/>
        <p:cNvGrpSpPr/>
        <p:nvPr/>
      </p:nvGrpSpPr>
      <p:grpSpPr>
        <a:xfrm>
          <a:off x="0" y="0"/>
          <a:ext cx="0" cy="0"/>
          <a:chOff x="0" y="0"/>
          <a:chExt cx="0" cy="0"/>
        </a:xfrm>
      </p:grpSpPr>
      <p:pic>
        <p:nvPicPr>
          <p:cNvPr id="2" name="Image 0" descr="/home/claude/adw/adw-logo-transparent.png">    </p:cNvPr>
          <p:cNvPicPr>
            <a:picLocks noChangeAspect="1"/>
          </p:cNvPicPr>
          <p:nvPr/>
        </p:nvPicPr>
        <p:blipFill>
          <a:blip r:embed="rId1"/>
          <a:stretch>
            <a:fillRect/>
          </a:stretch>
        </p:blipFill>
        <p:spPr>
          <a:xfrm>
            <a:off x="548640" y="502920"/>
            <a:ext cx="2103120" cy="868680"/>
          </a:xfrm>
          <a:prstGeom prst="rect">
            <a:avLst/>
          </a:prstGeom>
        </p:spPr>
      </p:pic>
      <p:sp>
        <p:nvSpPr>
          <p:cNvPr id="3" name="Text 0"/>
          <p:cNvSpPr/>
          <p:nvPr/>
        </p:nvSpPr>
        <p:spPr>
          <a:xfrm>
            <a:off x="5943600" y="777240"/>
            <a:ext cx="5669280" cy="320040"/>
          </a:xfrm>
          <a:prstGeom prst="rect">
            <a:avLst/>
          </a:prstGeom>
          <a:noFill/>
          <a:ln/>
        </p:spPr>
        <p:txBody>
          <a:bodyPr wrap="square" lIns="0" tIns="0" rIns="0" bIns="0" rtlCol="0" anchor="ctr"/>
          <a:lstStyle/>
          <a:p>
            <a:pPr algn="r" indent="0" marL="0">
              <a:buNone/>
            </a:pPr>
            <a:r>
              <a:rPr lang="en-US" sz="1000" spc="400" kern="0" dirty="0">
                <a:solidFill>
                  <a:srgbClr val="6B6B6B"/>
                </a:solidFill>
                <a:latin typeface="Calibri" pitchFamily="34" charset="0"/>
                <a:ea typeface="Calibri" pitchFamily="34" charset="-122"/>
                <a:cs typeface="Calibri" pitchFamily="34" charset="-120"/>
              </a:rPr>
              <a:t>FOR HEINEKEN BEVERAGES   ·   APRIL 2026</a:t>
            </a:r>
            <a:endParaRPr lang="en-US" sz="1000" dirty="0"/>
          </a:p>
        </p:txBody>
      </p:sp>
      <p:sp>
        <p:nvSpPr>
          <p:cNvPr id="4" name="Shape 1"/>
          <p:cNvSpPr/>
          <p:nvPr/>
        </p:nvSpPr>
        <p:spPr>
          <a:xfrm>
            <a:off x="548640" y="1554480"/>
            <a:ext cx="11109960" cy="22860"/>
          </a:xfrm>
          <a:prstGeom prst="rect">
            <a:avLst/>
          </a:prstGeom>
          <a:solidFill>
            <a:srgbClr val="E11D2E"/>
          </a:solidFill>
          <a:ln w="12700">
            <a:solidFill>
              <a:srgbClr val="E11D2E"/>
            </a:solidFill>
            <a:prstDash val="solid"/>
          </a:ln>
        </p:spPr>
      </p:sp>
      <p:sp>
        <p:nvSpPr>
          <p:cNvPr id="5" name="Text 2"/>
          <p:cNvSpPr/>
          <p:nvPr/>
        </p:nvSpPr>
        <p:spPr>
          <a:xfrm>
            <a:off x="548640" y="2286000"/>
            <a:ext cx="10972800" cy="411480"/>
          </a:xfrm>
          <a:prstGeom prst="rect">
            <a:avLst/>
          </a:prstGeom>
          <a:noFill/>
          <a:ln/>
        </p:spPr>
        <p:txBody>
          <a:bodyPr wrap="square" lIns="0" tIns="0" rIns="0" bIns="0" rtlCol="0" anchor="ctr"/>
          <a:lstStyle/>
          <a:p>
            <a:pPr indent="0" marL="0">
              <a:buNone/>
            </a:pPr>
            <a:r>
              <a:rPr lang="en-US" sz="1300" b="1" spc="800" kern="0" dirty="0">
                <a:solidFill>
                  <a:srgbClr val="E11D2E"/>
                </a:solidFill>
                <a:latin typeface="Calibri" pitchFamily="34" charset="0"/>
                <a:ea typeface="Calibri" pitchFamily="34" charset="-122"/>
                <a:cs typeface="Calibri" pitchFamily="34" charset="-120"/>
              </a:rPr>
              <a:t>BRINGING THE INTERNATIONAL</a:t>
            </a:r>
            <a:endParaRPr lang="en-US" sz="1300" dirty="0"/>
          </a:p>
        </p:txBody>
      </p:sp>
      <p:sp>
        <p:nvSpPr>
          <p:cNvPr id="6" name="Text 3"/>
          <p:cNvSpPr/>
          <p:nvPr/>
        </p:nvSpPr>
        <p:spPr>
          <a:xfrm>
            <a:off x="548640" y="2834640"/>
            <a:ext cx="10972800" cy="1463040"/>
          </a:xfrm>
          <a:prstGeom prst="rect">
            <a:avLst/>
          </a:prstGeom>
          <a:noFill/>
          <a:ln/>
        </p:spPr>
        <p:txBody>
          <a:bodyPr wrap="square" lIns="0" tIns="0" rIns="0" bIns="0" rtlCol="0" anchor="t"/>
          <a:lstStyle/>
          <a:p>
            <a:pPr indent="0" marL="0">
              <a:buNone/>
            </a:pPr>
            <a:r>
              <a:rPr lang="en-US" sz="9600" b="1" i="1" dirty="0">
                <a:solidFill>
                  <a:srgbClr val="C9A84C"/>
                </a:solidFill>
                <a:latin typeface="Georgia" pitchFamily="34" charset="0"/>
                <a:ea typeface="Georgia" pitchFamily="34" charset="-122"/>
                <a:cs typeface="Georgia" pitchFamily="34" charset="-120"/>
              </a:rPr>
              <a:t>to Mzansi.</a:t>
            </a:r>
            <a:endParaRPr lang="en-US" sz="9600" dirty="0"/>
          </a:p>
        </p:txBody>
      </p:sp>
      <p:sp>
        <p:nvSpPr>
          <p:cNvPr id="7" name="Text 4"/>
          <p:cNvSpPr/>
          <p:nvPr/>
        </p:nvSpPr>
        <p:spPr>
          <a:xfrm>
            <a:off x="548640" y="4434840"/>
            <a:ext cx="10058400" cy="594360"/>
          </a:xfrm>
          <a:prstGeom prst="rect">
            <a:avLst/>
          </a:prstGeom>
          <a:noFill/>
          <a:ln/>
        </p:spPr>
        <p:txBody>
          <a:bodyPr wrap="square" lIns="0" tIns="0" rIns="0" bIns="0" rtlCol="0" anchor="t"/>
          <a:lstStyle/>
          <a:p>
            <a:pPr indent="0" marL="0">
              <a:buNone/>
            </a:pPr>
            <a:r>
              <a:rPr lang="en-US" sz="2200" dirty="0">
                <a:solidFill>
                  <a:srgbClr val="EEEEEE"/>
                </a:solidFill>
                <a:latin typeface="Georgia" pitchFamily="34" charset="0"/>
                <a:ea typeface="Georgia" pitchFamily="34" charset="-122"/>
                <a:cs typeface="Georgia" pitchFamily="34" charset="-120"/>
              </a:rPr>
              <a:t>A main-partner proposition for Heineken.</a:t>
            </a:r>
            <a:endParaRPr lang="en-US" sz="2200" dirty="0"/>
          </a:p>
        </p:txBody>
      </p:sp>
      <p:sp>
        <p:nvSpPr>
          <p:cNvPr id="8" name="Text 5"/>
          <p:cNvSpPr/>
          <p:nvPr/>
        </p:nvSpPr>
        <p:spPr>
          <a:xfrm>
            <a:off x="548640" y="5029200"/>
            <a:ext cx="10058400" cy="822960"/>
          </a:xfrm>
          <a:prstGeom prst="rect">
            <a:avLst/>
          </a:prstGeom>
          <a:noFill/>
          <a:ln/>
        </p:spPr>
        <p:txBody>
          <a:bodyPr wrap="square" lIns="0" tIns="0" rIns="0" bIns="0" rtlCol="0" anchor="t"/>
          <a:lstStyle/>
          <a:p>
            <a:pPr indent="0" marL="0">
              <a:buNone/>
            </a:pPr>
            <a:r>
              <a:rPr lang="en-US" sz="1400" dirty="0">
                <a:solidFill>
                  <a:srgbClr val="BBBBBB"/>
                </a:solidFill>
                <a:latin typeface="Calibri" pitchFamily="34" charset="0"/>
                <a:ea typeface="Calibri" pitchFamily="34" charset="-122"/>
                <a:cs typeface="Calibri" pitchFamily="34" charset="-120"/>
              </a:rPr>
              <a:t>A six-month consumer campaign. A week-long anchor event across two cities. A sales engine that runs from June to December.</a:t>
            </a:r>
            <a:endParaRPr lang="en-US" sz="1400" dirty="0"/>
          </a:p>
        </p:txBody>
      </p:sp>
      <p:sp>
        <p:nvSpPr>
          <p:cNvPr id="9" name="Shape 6"/>
          <p:cNvSpPr/>
          <p:nvPr/>
        </p:nvSpPr>
        <p:spPr>
          <a:xfrm>
            <a:off x="548640" y="6035040"/>
            <a:ext cx="11109960" cy="18288"/>
          </a:xfrm>
          <a:prstGeom prst="rect">
            <a:avLst/>
          </a:prstGeom>
          <a:solidFill>
            <a:srgbClr val="2A2A2A"/>
          </a:solidFill>
          <a:ln w="12700">
            <a:solidFill>
              <a:srgbClr val="2A2A2A"/>
            </a:solidFill>
            <a:prstDash val="solid"/>
          </a:ln>
        </p:spPr>
      </p:sp>
      <p:sp>
        <p:nvSpPr>
          <p:cNvPr id="10" name="Text 7"/>
          <p:cNvSpPr/>
          <p:nvPr/>
        </p:nvSpPr>
        <p:spPr>
          <a:xfrm>
            <a:off x="548640" y="6172200"/>
            <a:ext cx="7315200" cy="274320"/>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PREPARED BY ROCKETS MEDIA / DANCEAFRIKA / DISCOVRTV</a:t>
            </a:r>
            <a:endParaRPr lang="en-US" sz="800" dirty="0"/>
          </a:p>
        </p:txBody>
      </p:sp>
      <p:sp>
        <p:nvSpPr>
          <p:cNvPr id="11" name="Text 8"/>
          <p:cNvSpPr/>
          <p:nvPr/>
        </p:nvSpPr>
        <p:spPr>
          <a:xfrm>
            <a:off x="10515600" y="6172200"/>
            <a:ext cx="1097280" cy="274320"/>
          </a:xfrm>
          <a:prstGeom prst="rect">
            <a:avLst/>
          </a:prstGeom>
          <a:noFill/>
          <a:ln/>
        </p:spPr>
        <p:txBody>
          <a:bodyPr wrap="square" lIns="0" tIns="0" rIns="0" bIns="0" rtlCol="0" anchor="ctr"/>
          <a:lstStyle/>
          <a:p>
            <a:pPr algn="r" indent="0" marL="0">
              <a:buNone/>
            </a:pPr>
            <a:r>
              <a:rPr lang="en-US" sz="800" b="1" spc="300" kern="0" dirty="0">
                <a:solidFill>
                  <a:srgbClr val="C9A84C"/>
                </a:solidFill>
                <a:latin typeface="Calibri" pitchFamily="34" charset="0"/>
                <a:ea typeface="Calibri" pitchFamily="34" charset="-122"/>
                <a:cs typeface="Calibri" pitchFamily="34" charset="-120"/>
              </a:rPr>
              <a:t>WORKING DRAFT v2.0</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A0A0A"/>
        </a:solidFill>
      </p:bgPr>
    </p:bg>
    <p:spTree>
      <p:nvGrpSpPr>
        <p:cNvPr id="1" name=""/>
        <p:cNvGrpSpPr/>
        <p:nvPr/>
      </p:nvGrpSpPr>
      <p:grpSpPr>
        <a:xfrm>
          <a:off x="0" y="0"/>
          <a:ext cx="0" cy="0"/>
          <a:chOff x="0" y="0"/>
          <a:chExt cx="0" cy="0"/>
        </a:xfrm>
      </p:grpSpPr>
      <p:pic>
        <p:nvPicPr>
          <p:cNvPr id="2" name="Image 0" descr="/home/claude/adw/adw-logo-transparent.png">    </p:cNvPr>
          <p:cNvPicPr>
            <a:picLocks noChangeAspect="1"/>
          </p:cNvPicPr>
          <p:nvPr/>
        </p:nvPicPr>
        <p:blipFill>
          <a:blip r:embed="rId1"/>
          <a:stretch>
            <a:fillRect/>
          </a:stretch>
        </p:blipFill>
        <p:spPr>
          <a:xfrm>
            <a:off x="11064240" y="320040"/>
            <a:ext cx="960120" cy="402336"/>
          </a:xfrm>
          <a:prstGeom prst="rect">
            <a:avLst/>
          </a:prstGeom>
        </p:spPr>
      </p:pic>
      <p:sp>
        <p:nvSpPr>
          <p:cNvPr id="3" name="Text 0"/>
          <p:cNvSpPr/>
          <p:nvPr/>
        </p:nvSpPr>
        <p:spPr>
          <a:xfrm>
            <a:off x="548640" y="411480"/>
            <a:ext cx="9144000" cy="274320"/>
          </a:xfrm>
          <a:prstGeom prst="rect">
            <a:avLst/>
          </a:prstGeom>
          <a:noFill/>
          <a:ln/>
        </p:spPr>
        <p:txBody>
          <a:bodyPr wrap="square" lIns="0" tIns="0" rIns="0" bIns="0" rtlCol="0" anchor="ctr"/>
          <a:lstStyle/>
          <a:p>
            <a:pPr indent="0" marL="0">
              <a:buNone/>
            </a:pPr>
            <a:r>
              <a:rPr lang="en-US" sz="1000" b="1" spc="500" kern="0" dirty="0">
                <a:solidFill>
                  <a:srgbClr val="E11D2E"/>
                </a:solidFill>
                <a:latin typeface="Calibri" pitchFamily="34" charset="0"/>
                <a:ea typeface="Calibri" pitchFamily="34" charset="-122"/>
                <a:cs typeface="Calibri" pitchFamily="34" charset="-120"/>
              </a:rPr>
              <a:t>HOUSE OF HEINEKEN · PROPOSED LAYOUT</a:t>
            </a:r>
            <a:endParaRPr lang="en-US" sz="1000" dirty="0"/>
          </a:p>
        </p:txBody>
      </p:sp>
      <p:sp>
        <p:nvSpPr>
          <p:cNvPr id="4" name="Text 1"/>
          <p:cNvSpPr/>
          <p:nvPr/>
        </p:nvSpPr>
        <p:spPr>
          <a:xfrm>
            <a:off x="548640" y="731520"/>
            <a:ext cx="10515600" cy="914400"/>
          </a:xfrm>
          <a:prstGeom prst="rect">
            <a:avLst/>
          </a:prstGeom>
          <a:noFill/>
          <a:ln/>
        </p:spPr>
        <p:txBody>
          <a:bodyPr wrap="square" lIns="0" tIns="0" rIns="0" bIns="0" rtlCol="0" anchor="t"/>
          <a:lstStyle/>
          <a:p>
            <a:pPr indent="0" marL="0">
              <a:buNone/>
            </a:pPr>
            <a:r>
              <a:rPr lang="en-US" sz="3200" b="1" dirty="0">
                <a:solidFill>
                  <a:srgbClr val="EEEEEE"/>
                </a:solidFill>
                <a:latin typeface="Georgia" pitchFamily="34" charset="0"/>
                <a:ea typeface="Georgia" pitchFamily="34" charset="-122"/>
                <a:cs typeface="Georgia" pitchFamily="34" charset="-120"/>
              </a:rPr>
              <a:t>What you're actually buying.</a:t>
            </a:r>
            <a:endParaRPr lang="en-US" sz="3200" dirty="0"/>
          </a:p>
        </p:txBody>
      </p:sp>
      <p:sp>
        <p:nvSpPr>
          <p:cNvPr id="5" name="Text 2"/>
          <p:cNvSpPr/>
          <p:nvPr/>
        </p:nvSpPr>
        <p:spPr>
          <a:xfrm>
            <a:off x="548640" y="6446520"/>
            <a:ext cx="7315200" cy="274320"/>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HEINEKEN × ADW 2026   ·   MAIN PARTNER PITCH</a:t>
            </a:r>
            <a:endParaRPr lang="en-US" sz="800" dirty="0"/>
          </a:p>
        </p:txBody>
      </p:sp>
      <p:sp>
        <p:nvSpPr>
          <p:cNvPr id="6" name="Text 3"/>
          <p:cNvSpPr/>
          <p:nvPr/>
        </p:nvSpPr>
        <p:spPr>
          <a:xfrm>
            <a:off x="10515600" y="6446520"/>
            <a:ext cx="1097280" cy="274320"/>
          </a:xfrm>
          <a:prstGeom prst="rect">
            <a:avLst/>
          </a:prstGeom>
          <a:noFill/>
          <a:ln/>
        </p:spPr>
        <p:txBody>
          <a:bodyPr wrap="square" lIns="0" tIns="0" rIns="0" bIns="0" rtlCol="0" anchor="ctr"/>
          <a:lstStyle/>
          <a:p>
            <a:pPr algn="r" indent="0" marL="0">
              <a:buNone/>
            </a:pPr>
            <a:r>
              <a:rPr lang="en-US" sz="800" spc="200" kern="0" dirty="0">
                <a:solidFill>
                  <a:srgbClr val="6B6B6B"/>
                </a:solidFill>
                <a:latin typeface="Calibri" pitchFamily="34" charset="0"/>
                <a:ea typeface="Calibri" pitchFamily="34" charset="-122"/>
                <a:cs typeface="Calibri" pitchFamily="34" charset="-120"/>
              </a:rPr>
              <a:t>10 / 17</a:t>
            </a:r>
            <a:endParaRPr lang="en-US" sz="800" dirty="0"/>
          </a:p>
        </p:txBody>
      </p:sp>
      <p:sp>
        <p:nvSpPr>
          <p:cNvPr id="7" name="Text 4"/>
          <p:cNvSpPr/>
          <p:nvPr/>
        </p:nvSpPr>
        <p:spPr>
          <a:xfrm>
            <a:off x="548640" y="1965960"/>
            <a:ext cx="10972800" cy="640080"/>
          </a:xfrm>
          <a:prstGeom prst="rect">
            <a:avLst/>
          </a:prstGeom>
          <a:noFill/>
          <a:ln/>
        </p:spPr>
        <p:txBody>
          <a:bodyPr wrap="square" lIns="0" tIns="0" rIns="0" bIns="0" rtlCol="0" anchor="t"/>
          <a:lstStyle/>
          <a:p>
            <a:pPr indent="0" marL="0">
              <a:buNone/>
            </a:pPr>
            <a:r>
              <a:rPr lang="en-US" sz="1200" dirty="0">
                <a:solidFill>
                  <a:srgbClr val="EEEEEE"/>
                </a:solidFill>
                <a:latin typeface="Calibri" pitchFamily="34" charset="0"/>
                <a:ea typeface="Calibri" pitchFamily="34" charset="-122"/>
                <a:cs typeface="Calibri" pitchFamily="34" charset="-120"/>
              </a:rPr>
              <a:t>Floor plan of the Rockets Bryanston hero hub — the three-day Johannesburg anchor. Shimmy Beach Club in Cape Town takes the same zones, scaled for its four-day programme.</a:t>
            </a:r>
            <a:endParaRPr lang="en-US" sz="1200" dirty="0"/>
          </a:p>
        </p:txBody>
      </p:sp>
      <p:sp>
        <p:nvSpPr>
          <p:cNvPr id="8" name="Shape 5"/>
          <p:cNvSpPr/>
          <p:nvPr/>
        </p:nvSpPr>
        <p:spPr>
          <a:xfrm>
            <a:off x="548640" y="2834640"/>
            <a:ext cx="11109960" cy="3246120"/>
          </a:xfrm>
          <a:prstGeom prst="rect">
            <a:avLst/>
          </a:prstGeom>
          <a:solidFill>
            <a:srgbClr val="060606"/>
          </a:solidFill>
          <a:ln w="9525">
            <a:solidFill>
              <a:srgbClr val="2A2A2A"/>
            </a:solidFill>
            <a:prstDash val="dash"/>
          </a:ln>
        </p:spPr>
      </p:sp>
      <p:sp>
        <p:nvSpPr>
          <p:cNvPr id="9" name="Shape 6"/>
          <p:cNvSpPr/>
          <p:nvPr/>
        </p:nvSpPr>
        <p:spPr>
          <a:xfrm>
            <a:off x="685800" y="2971800"/>
            <a:ext cx="1691640" cy="1417320"/>
          </a:xfrm>
          <a:prstGeom prst="rect">
            <a:avLst/>
          </a:prstGeom>
          <a:solidFill>
            <a:srgbClr val="141414"/>
          </a:solidFill>
          <a:ln w="6350">
            <a:solidFill>
              <a:srgbClr val="2A2A2A"/>
            </a:solidFill>
            <a:prstDash val="solid"/>
          </a:ln>
        </p:spPr>
      </p:sp>
      <p:sp>
        <p:nvSpPr>
          <p:cNvPr id="10" name="Shape 7"/>
          <p:cNvSpPr/>
          <p:nvPr/>
        </p:nvSpPr>
        <p:spPr>
          <a:xfrm>
            <a:off x="685800" y="2971800"/>
            <a:ext cx="54864" cy="1417320"/>
          </a:xfrm>
          <a:prstGeom prst="rect">
            <a:avLst/>
          </a:prstGeom>
          <a:solidFill>
            <a:srgbClr val="6B6B6B"/>
          </a:solidFill>
          <a:ln w="12700">
            <a:solidFill>
              <a:srgbClr val="6B6B6B"/>
            </a:solidFill>
            <a:prstDash val="solid"/>
          </a:ln>
        </p:spPr>
      </p:sp>
      <p:sp>
        <p:nvSpPr>
          <p:cNvPr id="11" name="Text 8"/>
          <p:cNvSpPr/>
          <p:nvPr/>
        </p:nvSpPr>
        <p:spPr>
          <a:xfrm>
            <a:off x="850392" y="3063240"/>
            <a:ext cx="1417320" cy="320040"/>
          </a:xfrm>
          <a:prstGeom prst="rect">
            <a:avLst/>
          </a:prstGeom>
          <a:noFill/>
          <a:ln/>
        </p:spPr>
        <p:txBody>
          <a:bodyPr wrap="square" lIns="0" tIns="0" rIns="0" bIns="0" rtlCol="0" anchor="t"/>
          <a:lstStyle/>
          <a:p>
            <a:pPr indent="0" marL="0">
              <a:buNone/>
            </a:pPr>
            <a:r>
              <a:rPr lang="en-US" sz="1100" b="1" dirty="0">
                <a:solidFill>
                  <a:srgbClr val="EEEEEE"/>
                </a:solidFill>
                <a:latin typeface="Georgia" pitchFamily="34" charset="0"/>
                <a:ea typeface="Georgia" pitchFamily="34" charset="-122"/>
                <a:cs typeface="Georgia" pitchFamily="34" charset="-120"/>
              </a:rPr>
              <a:t>Entry &amp; welcome</a:t>
            </a:r>
            <a:endParaRPr lang="en-US" sz="1100" dirty="0"/>
          </a:p>
        </p:txBody>
      </p:sp>
      <p:sp>
        <p:nvSpPr>
          <p:cNvPr id="12" name="Text 9"/>
          <p:cNvSpPr/>
          <p:nvPr/>
        </p:nvSpPr>
        <p:spPr>
          <a:xfrm>
            <a:off x="850392" y="3383280"/>
            <a:ext cx="1417320" cy="41148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Check-in · credentials · day-to-day flow control</a:t>
            </a:r>
            <a:endParaRPr lang="en-US" sz="800" dirty="0"/>
          </a:p>
        </p:txBody>
      </p:sp>
      <p:sp>
        <p:nvSpPr>
          <p:cNvPr id="13" name="Shape 10"/>
          <p:cNvSpPr/>
          <p:nvPr/>
        </p:nvSpPr>
        <p:spPr>
          <a:xfrm>
            <a:off x="2514600" y="2971800"/>
            <a:ext cx="3840480" cy="1417320"/>
          </a:xfrm>
          <a:prstGeom prst="rect">
            <a:avLst/>
          </a:prstGeom>
          <a:solidFill>
            <a:srgbClr val="0A1814"/>
          </a:solidFill>
          <a:ln w="6350">
            <a:solidFill>
              <a:srgbClr val="2A2A2A"/>
            </a:solidFill>
            <a:prstDash val="solid"/>
          </a:ln>
        </p:spPr>
      </p:sp>
      <p:sp>
        <p:nvSpPr>
          <p:cNvPr id="14" name="Shape 11"/>
          <p:cNvSpPr/>
          <p:nvPr/>
        </p:nvSpPr>
        <p:spPr>
          <a:xfrm>
            <a:off x="2514600" y="2971800"/>
            <a:ext cx="54864" cy="1417320"/>
          </a:xfrm>
          <a:prstGeom prst="rect">
            <a:avLst/>
          </a:prstGeom>
          <a:solidFill>
            <a:srgbClr val="00843D"/>
          </a:solidFill>
          <a:ln w="12700">
            <a:solidFill>
              <a:srgbClr val="00843D"/>
            </a:solidFill>
            <a:prstDash val="solid"/>
          </a:ln>
        </p:spPr>
      </p:sp>
      <p:sp>
        <p:nvSpPr>
          <p:cNvPr id="15" name="Text 12"/>
          <p:cNvSpPr/>
          <p:nvPr/>
        </p:nvSpPr>
        <p:spPr>
          <a:xfrm>
            <a:off x="2679192" y="3063240"/>
            <a:ext cx="3566160" cy="320040"/>
          </a:xfrm>
          <a:prstGeom prst="rect">
            <a:avLst/>
          </a:prstGeom>
          <a:noFill/>
          <a:ln/>
        </p:spPr>
        <p:txBody>
          <a:bodyPr wrap="square" lIns="0" tIns="0" rIns="0" bIns="0" rtlCol="0" anchor="t"/>
          <a:lstStyle/>
          <a:p>
            <a:pPr indent="0" marL="0">
              <a:buNone/>
            </a:pPr>
            <a:r>
              <a:rPr lang="en-US" sz="1100" b="1" dirty="0">
                <a:solidFill>
                  <a:srgbClr val="EEEEEE"/>
                </a:solidFill>
                <a:latin typeface="Georgia" pitchFamily="34" charset="0"/>
                <a:ea typeface="Georgia" pitchFamily="34" charset="-122"/>
                <a:cs typeface="Georgia" pitchFamily="34" charset="-120"/>
              </a:rPr>
              <a:t>Delegate lounge</a:t>
            </a:r>
            <a:endParaRPr lang="en-US" sz="1100" dirty="0"/>
          </a:p>
        </p:txBody>
      </p:sp>
      <p:sp>
        <p:nvSpPr>
          <p:cNvPr id="16" name="Text 13"/>
          <p:cNvSpPr/>
          <p:nvPr/>
        </p:nvSpPr>
        <p:spPr>
          <a:xfrm>
            <a:off x="2679192" y="3383280"/>
            <a:ext cx="3566160" cy="41148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Hospitality · Heineken tap array · 80 seats · soft zones</a:t>
            </a:r>
            <a:endParaRPr lang="en-US" sz="800" dirty="0"/>
          </a:p>
        </p:txBody>
      </p:sp>
      <p:sp>
        <p:nvSpPr>
          <p:cNvPr id="17" name="Shape 14"/>
          <p:cNvSpPr/>
          <p:nvPr/>
        </p:nvSpPr>
        <p:spPr>
          <a:xfrm>
            <a:off x="6492240" y="2971800"/>
            <a:ext cx="2743200" cy="1417320"/>
          </a:xfrm>
          <a:prstGeom prst="rect">
            <a:avLst/>
          </a:prstGeom>
          <a:solidFill>
            <a:srgbClr val="140608"/>
          </a:solidFill>
          <a:ln w="6350">
            <a:solidFill>
              <a:srgbClr val="2A2A2A"/>
            </a:solidFill>
            <a:prstDash val="solid"/>
          </a:ln>
        </p:spPr>
      </p:sp>
      <p:sp>
        <p:nvSpPr>
          <p:cNvPr id="18" name="Shape 15"/>
          <p:cNvSpPr/>
          <p:nvPr/>
        </p:nvSpPr>
        <p:spPr>
          <a:xfrm>
            <a:off x="6492240" y="2971800"/>
            <a:ext cx="54864" cy="1417320"/>
          </a:xfrm>
          <a:prstGeom prst="rect">
            <a:avLst/>
          </a:prstGeom>
          <a:solidFill>
            <a:srgbClr val="E11D2E"/>
          </a:solidFill>
          <a:ln w="12700">
            <a:solidFill>
              <a:srgbClr val="E11D2E"/>
            </a:solidFill>
            <a:prstDash val="solid"/>
          </a:ln>
        </p:spPr>
      </p:sp>
      <p:sp>
        <p:nvSpPr>
          <p:cNvPr id="19" name="Text 16"/>
          <p:cNvSpPr/>
          <p:nvPr/>
        </p:nvSpPr>
        <p:spPr>
          <a:xfrm>
            <a:off x="6656832" y="3063240"/>
            <a:ext cx="2468880" cy="320040"/>
          </a:xfrm>
          <a:prstGeom prst="rect">
            <a:avLst/>
          </a:prstGeom>
          <a:noFill/>
          <a:ln/>
        </p:spPr>
        <p:txBody>
          <a:bodyPr wrap="square" lIns="0" tIns="0" rIns="0" bIns="0" rtlCol="0" anchor="t"/>
          <a:lstStyle/>
          <a:p>
            <a:pPr indent="0" marL="0">
              <a:buNone/>
            </a:pPr>
            <a:r>
              <a:rPr lang="en-US" sz="1100" b="1" dirty="0">
                <a:solidFill>
                  <a:srgbClr val="EEEEEE"/>
                </a:solidFill>
                <a:latin typeface="Georgia" pitchFamily="34" charset="0"/>
                <a:ea typeface="Georgia" pitchFamily="34" charset="-122"/>
                <a:cs typeface="Georgia" pitchFamily="34" charset="-120"/>
              </a:rPr>
              <a:t>Content studio</a:t>
            </a:r>
            <a:endParaRPr lang="en-US" sz="1100" dirty="0"/>
          </a:p>
        </p:txBody>
      </p:sp>
      <p:sp>
        <p:nvSpPr>
          <p:cNvPr id="20" name="Text 17"/>
          <p:cNvSpPr/>
          <p:nvPr/>
        </p:nvSpPr>
        <p:spPr>
          <a:xfrm>
            <a:off x="6656832" y="3383280"/>
            <a:ext cx="2468880" cy="41148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DiscovrTV broadcast-grade capture · Heineken library</a:t>
            </a:r>
            <a:endParaRPr lang="en-US" sz="800" dirty="0"/>
          </a:p>
        </p:txBody>
      </p:sp>
      <p:sp>
        <p:nvSpPr>
          <p:cNvPr id="21" name="Shape 18"/>
          <p:cNvSpPr/>
          <p:nvPr/>
        </p:nvSpPr>
        <p:spPr>
          <a:xfrm>
            <a:off x="9372600" y="2971800"/>
            <a:ext cx="2148840" cy="1417320"/>
          </a:xfrm>
          <a:prstGeom prst="rect">
            <a:avLst/>
          </a:prstGeom>
          <a:solidFill>
            <a:srgbClr val="08140F"/>
          </a:solidFill>
          <a:ln w="6350">
            <a:solidFill>
              <a:srgbClr val="2A2A2A"/>
            </a:solidFill>
            <a:prstDash val="solid"/>
          </a:ln>
        </p:spPr>
      </p:sp>
      <p:sp>
        <p:nvSpPr>
          <p:cNvPr id="22" name="Shape 19"/>
          <p:cNvSpPr/>
          <p:nvPr/>
        </p:nvSpPr>
        <p:spPr>
          <a:xfrm>
            <a:off x="9372600" y="2971800"/>
            <a:ext cx="54864" cy="1417320"/>
          </a:xfrm>
          <a:prstGeom prst="rect">
            <a:avLst/>
          </a:prstGeom>
          <a:solidFill>
            <a:srgbClr val="0F6E56"/>
          </a:solidFill>
          <a:ln w="12700">
            <a:solidFill>
              <a:srgbClr val="0F6E56"/>
            </a:solidFill>
            <a:prstDash val="solid"/>
          </a:ln>
        </p:spPr>
      </p:sp>
      <p:sp>
        <p:nvSpPr>
          <p:cNvPr id="23" name="Text 20"/>
          <p:cNvSpPr/>
          <p:nvPr/>
        </p:nvSpPr>
        <p:spPr>
          <a:xfrm>
            <a:off x="9537192" y="3063240"/>
            <a:ext cx="1874520" cy="320040"/>
          </a:xfrm>
          <a:prstGeom prst="rect">
            <a:avLst/>
          </a:prstGeom>
          <a:noFill/>
          <a:ln/>
        </p:spPr>
        <p:txBody>
          <a:bodyPr wrap="square" lIns="0" tIns="0" rIns="0" bIns="0" rtlCol="0" anchor="t"/>
          <a:lstStyle/>
          <a:p>
            <a:pPr indent="0" marL="0">
              <a:buNone/>
            </a:pPr>
            <a:r>
              <a:rPr lang="en-US" sz="1100" b="1" dirty="0">
                <a:solidFill>
                  <a:srgbClr val="EEEEEE"/>
                </a:solidFill>
                <a:latin typeface="Georgia" pitchFamily="34" charset="0"/>
                <a:ea typeface="Georgia" pitchFamily="34" charset="-122"/>
                <a:cs typeface="Georgia" pitchFamily="34" charset="-120"/>
              </a:rPr>
              <a:t>VIP meeting suite</a:t>
            </a:r>
            <a:endParaRPr lang="en-US" sz="1100" dirty="0"/>
          </a:p>
        </p:txBody>
      </p:sp>
      <p:sp>
        <p:nvSpPr>
          <p:cNvPr id="24" name="Text 21"/>
          <p:cNvSpPr/>
          <p:nvPr/>
        </p:nvSpPr>
        <p:spPr>
          <a:xfrm>
            <a:off x="9537192" y="3383280"/>
            <a:ext cx="1874520" cy="41148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Private 12-seat · Heineken team base</a:t>
            </a:r>
            <a:endParaRPr lang="en-US" sz="800" dirty="0"/>
          </a:p>
        </p:txBody>
      </p:sp>
      <p:sp>
        <p:nvSpPr>
          <p:cNvPr id="25" name="Shape 22"/>
          <p:cNvSpPr/>
          <p:nvPr/>
        </p:nvSpPr>
        <p:spPr>
          <a:xfrm>
            <a:off x="685800" y="4572000"/>
            <a:ext cx="2926080" cy="1371600"/>
          </a:xfrm>
          <a:prstGeom prst="rect">
            <a:avLst/>
          </a:prstGeom>
          <a:solidFill>
            <a:srgbClr val="140818"/>
          </a:solidFill>
          <a:ln w="6350">
            <a:solidFill>
              <a:srgbClr val="2A2A2A"/>
            </a:solidFill>
            <a:prstDash val="solid"/>
          </a:ln>
        </p:spPr>
      </p:sp>
      <p:sp>
        <p:nvSpPr>
          <p:cNvPr id="26" name="Shape 23"/>
          <p:cNvSpPr/>
          <p:nvPr/>
        </p:nvSpPr>
        <p:spPr>
          <a:xfrm>
            <a:off x="685800" y="4572000"/>
            <a:ext cx="54864" cy="1371600"/>
          </a:xfrm>
          <a:prstGeom prst="rect">
            <a:avLst/>
          </a:prstGeom>
          <a:solidFill>
            <a:srgbClr val="7F77DD"/>
          </a:solidFill>
          <a:ln w="12700">
            <a:solidFill>
              <a:srgbClr val="7F77DD"/>
            </a:solidFill>
            <a:prstDash val="solid"/>
          </a:ln>
        </p:spPr>
      </p:sp>
      <p:sp>
        <p:nvSpPr>
          <p:cNvPr id="27" name="Text 24"/>
          <p:cNvSpPr/>
          <p:nvPr/>
        </p:nvSpPr>
        <p:spPr>
          <a:xfrm>
            <a:off x="850392" y="4663440"/>
            <a:ext cx="2651760" cy="320040"/>
          </a:xfrm>
          <a:prstGeom prst="rect">
            <a:avLst/>
          </a:prstGeom>
          <a:noFill/>
          <a:ln/>
        </p:spPr>
        <p:txBody>
          <a:bodyPr wrap="square" lIns="0" tIns="0" rIns="0" bIns="0" rtlCol="0" anchor="t"/>
          <a:lstStyle/>
          <a:p>
            <a:pPr indent="0" marL="0">
              <a:buNone/>
            </a:pPr>
            <a:r>
              <a:rPr lang="en-US" sz="1100" b="1" dirty="0">
                <a:solidFill>
                  <a:srgbClr val="EEEEEE"/>
                </a:solidFill>
                <a:latin typeface="Georgia" pitchFamily="34" charset="0"/>
                <a:ea typeface="Georgia" pitchFamily="34" charset="-122"/>
                <a:cs typeface="Georgia" pitchFamily="34" charset="-120"/>
              </a:rPr>
              <a:t>Public DJ stage</a:t>
            </a:r>
            <a:endParaRPr lang="en-US" sz="1100" dirty="0"/>
          </a:p>
        </p:txBody>
      </p:sp>
      <p:sp>
        <p:nvSpPr>
          <p:cNvPr id="28" name="Text 25"/>
          <p:cNvSpPr/>
          <p:nvPr/>
        </p:nvSpPr>
        <p:spPr>
          <a:xfrm>
            <a:off x="850392" y="4983480"/>
            <a:ext cx="2651760" cy="41148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Programmed sets · Rising Stars showcase</a:t>
            </a:r>
            <a:endParaRPr lang="en-US" sz="800" dirty="0"/>
          </a:p>
        </p:txBody>
      </p:sp>
      <p:sp>
        <p:nvSpPr>
          <p:cNvPr id="29" name="Shape 26"/>
          <p:cNvSpPr/>
          <p:nvPr/>
        </p:nvSpPr>
        <p:spPr>
          <a:xfrm>
            <a:off x="3749040" y="4572000"/>
            <a:ext cx="3520440" cy="1371600"/>
          </a:xfrm>
          <a:prstGeom prst="rect">
            <a:avLst/>
          </a:prstGeom>
          <a:solidFill>
            <a:srgbClr val="1A1308"/>
          </a:solidFill>
          <a:ln w="6350">
            <a:solidFill>
              <a:srgbClr val="2A2A2A"/>
            </a:solidFill>
            <a:prstDash val="solid"/>
          </a:ln>
        </p:spPr>
      </p:sp>
      <p:sp>
        <p:nvSpPr>
          <p:cNvPr id="30" name="Shape 27"/>
          <p:cNvSpPr/>
          <p:nvPr/>
        </p:nvSpPr>
        <p:spPr>
          <a:xfrm>
            <a:off x="3749040" y="4572000"/>
            <a:ext cx="54864" cy="1371600"/>
          </a:xfrm>
          <a:prstGeom prst="rect">
            <a:avLst/>
          </a:prstGeom>
          <a:solidFill>
            <a:srgbClr val="C9A84C"/>
          </a:solidFill>
          <a:ln w="12700">
            <a:solidFill>
              <a:srgbClr val="C9A84C"/>
            </a:solidFill>
            <a:prstDash val="solid"/>
          </a:ln>
        </p:spPr>
      </p:sp>
      <p:sp>
        <p:nvSpPr>
          <p:cNvPr id="31" name="Text 28"/>
          <p:cNvSpPr/>
          <p:nvPr/>
        </p:nvSpPr>
        <p:spPr>
          <a:xfrm>
            <a:off x="3913632" y="4663440"/>
            <a:ext cx="3246120" cy="320040"/>
          </a:xfrm>
          <a:prstGeom prst="rect">
            <a:avLst/>
          </a:prstGeom>
          <a:noFill/>
          <a:ln/>
        </p:spPr>
        <p:txBody>
          <a:bodyPr wrap="square" lIns="0" tIns="0" rIns="0" bIns="0" rtlCol="0" anchor="t"/>
          <a:lstStyle/>
          <a:p>
            <a:pPr indent="0" marL="0">
              <a:buNone/>
            </a:pPr>
            <a:r>
              <a:rPr lang="en-US" sz="1100" b="1" dirty="0">
                <a:solidFill>
                  <a:srgbClr val="EEEEEE"/>
                </a:solidFill>
                <a:latin typeface="Georgia" pitchFamily="34" charset="0"/>
                <a:ea typeface="Georgia" pitchFamily="34" charset="-122"/>
                <a:cs typeface="Georgia" pitchFamily="34" charset="-120"/>
              </a:rPr>
              <a:t>Heineken bar</a:t>
            </a:r>
            <a:endParaRPr lang="en-US" sz="1100" dirty="0"/>
          </a:p>
        </p:txBody>
      </p:sp>
      <p:sp>
        <p:nvSpPr>
          <p:cNvPr id="32" name="Text 29"/>
          <p:cNvSpPr/>
          <p:nvPr/>
        </p:nvSpPr>
        <p:spPr>
          <a:xfrm>
            <a:off x="3913632" y="4983480"/>
            <a:ext cx="3246120" cy="41148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Full portfolio · branded tap array · centrepiece</a:t>
            </a:r>
            <a:endParaRPr lang="en-US" sz="800" dirty="0"/>
          </a:p>
        </p:txBody>
      </p:sp>
      <p:sp>
        <p:nvSpPr>
          <p:cNvPr id="33" name="Shape 30"/>
          <p:cNvSpPr/>
          <p:nvPr/>
        </p:nvSpPr>
        <p:spPr>
          <a:xfrm>
            <a:off x="7406640" y="4572000"/>
            <a:ext cx="1828800" cy="1371600"/>
          </a:xfrm>
          <a:prstGeom prst="rect">
            <a:avLst/>
          </a:prstGeom>
          <a:solidFill>
            <a:srgbClr val="141008"/>
          </a:solidFill>
          <a:ln w="6350">
            <a:solidFill>
              <a:srgbClr val="2A2A2A"/>
            </a:solidFill>
            <a:prstDash val="solid"/>
          </a:ln>
        </p:spPr>
      </p:sp>
      <p:sp>
        <p:nvSpPr>
          <p:cNvPr id="34" name="Shape 31"/>
          <p:cNvSpPr/>
          <p:nvPr/>
        </p:nvSpPr>
        <p:spPr>
          <a:xfrm>
            <a:off x="7406640" y="4572000"/>
            <a:ext cx="54864" cy="1371600"/>
          </a:xfrm>
          <a:prstGeom prst="rect">
            <a:avLst/>
          </a:prstGeom>
          <a:solidFill>
            <a:srgbClr val="BA7517"/>
          </a:solidFill>
          <a:ln w="12700">
            <a:solidFill>
              <a:srgbClr val="BA7517"/>
            </a:solidFill>
            <a:prstDash val="solid"/>
          </a:ln>
        </p:spPr>
      </p:sp>
      <p:sp>
        <p:nvSpPr>
          <p:cNvPr id="35" name="Text 32"/>
          <p:cNvSpPr/>
          <p:nvPr/>
        </p:nvSpPr>
        <p:spPr>
          <a:xfrm>
            <a:off x="7571232" y="4663440"/>
            <a:ext cx="1554480" cy="320040"/>
          </a:xfrm>
          <a:prstGeom prst="rect">
            <a:avLst/>
          </a:prstGeom>
          <a:noFill/>
          <a:ln/>
        </p:spPr>
        <p:txBody>
          <a:bodyPr wrap="square" lIns="0" tIns="0" rIns="0" bIns="0" rtlCol="0" anchor="t"/>
          <a:lstStyle/>
          <a:p>
            <a:pPr indent="0" marL="0">
              <a:buNone/>
            </a:pPr>
            <a:r>
              <a:rPr lang="en-US" sz="1100" b="1" dirty="0">
                <a:solidFill>
                  <a:srgbClr val="EEEEEE"/>
                </a:solidFill>
                <a:latin typeface="Georgia" pitchFamily="34" charset="0"/>
                <a:ea typeface="Georgia" pitchFamily="34" charset="-122"/>
                <a:cs typeface="Georgia" pitchFamily="34" charset="-120"/>
              </a:rPr>
              <a:t>Sampling</a:t>
            </a:r>
            <a:endParaRPr lang="en-US" sz="1100" dirty="0"/>
          </a:p>
        </p:txBody>
      </p:sp>
      <p:sp>
        <p:nvSpPr>
          <p:cNvPr id="36" name="Text 33"/>
          <p:cNvSpPr/>
          <p:nvPr/>
        </p:nvSpPr>
        <p:spPr>
          <a:xfrm>
            <a:off x="7571232" y="4983480"/>
            <a:ext cx="1554480" cy="41148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Trial · product launches · giveaways</a:t>
            </a:r>
            <a:endParaRPr lang="en-US" sz="800" dirty="0"/>
          </a:p>
        </p:txBody>
      </p:sp>
      <p:sp>
        <p:nvSpPr>
          <p:cNvPr id="37" name="Shape 34"/>
          <p:cNvSpPr/>
          <p:nvPr/>
        </p:nvSpPr>
        <p:spPr>
          <a:xfrm>
            <a:off x="9372600" y="4572000"/>
            <a:ext cx="2148840" cy="1371600"/>
          </a:xfrm>
          <a:prstGeom prst="rect">
            <a:avLst/>
          </a:prstGeom>
          <a:solidFill>
            <a:srgbClr val="0A0A0A"/>
          </a:solidFill>
          <a:ln w="6350">
            <a:solidFill>
              <a:srgbClr val="2A2A2A"/>
            </a:solidFill>
            <a:prstDash val="solid"/>
          </a:ln>
        </p:spPr>
      </p:sp>
      <p:sp>
        <p:nvSpPr>
          <p:cNvPr id="38" name="Shape 35"/>
          <p:cNvSpPr/>
          <p:nvPr/>
        </p:nvSpPr>
        <p:spPr>
          <a:xfrm>
            <a:off x="9372600" y="4572000"/>
            <a:ext cx="54864" cy="1371600"/>
          </a:xfrm>
          <a:prstGeom prst="rect">
            <a:avLst/>
          </a:prstGeom>
          <a:solidFill>
            <a:srgbClr val="6B6B6B"/>
          </a:solidFill>
          <a:ln w="12700">
            <a:solidFill>
              <a:srgbClr val="6B6B6B"/>
            </a:solidFill>
            <a:prstDash val="solid"/>
          </a:ln>
        </p:spPr>
      </p:sp>
      <p:sp>
        <p:nvSpPr>
          <p:cNvPr id="39" name="Text 36"/>
          <p:cNvSpPr/>
          <p:nvPr/>
        </p:nvSpPr>
        <p:spPr>
          <a:xfrm>
            <a:off x="9537192" y="4663440"/>
            <a:ext cx="1874520" cy="320040"/>
          </a:xfrm>
          <a:prstGeom prst="rect">
            <a:avLst/>
          </a:prstGeom>
          <a:noFill/>
          <a:ln/>
        </p:spPr>
        <p:txBody>
          <a:bodyPr wrap="square" lIns="0" tIns="0" rIns="0" bIns="0" rtlCol="0" anchor="t"/>
          <a:lstStyle/>
          <a:p>
            <a:pPr indent="0" marL="0">
              <a:buNone/>
            </a:pPr>
            <a:r>
              <a:rPr lang="en-US" sz="1100" b="1" dirty="0">
                <a:solidFill>
                  <a:srgbClr val="EEEEEE"/>
                </a:solidFill>
                <a:latin typeface="Georgia" pitchFamily="34" charset="0"/>
                <a:ea typeface="Georgia" pitchFamily="34" charset="-122"/>
                <a:cs typeface="Georgia" pitchFamily="34" charset="-120"/>
              </a:rPr>
              <a:t>Matchmaking</a:t>
            </a:r>
            <a:endParaRPr lang="en-US" sz="1100" dirty="0"/>
          </a:p>
        </p:txBody>
      </p:sp>
      <p:sp>
        <p:nvSpPr>
          <p:cNvPr id="40" name="Text 37"/>
          <p:cNvSpPr/>
          <p:nvPr/>
        </p:nvSpPr>
        <p:spPr>
          <a:xfrm>
            <a:off x="9537192" y="4983480"/>
            <a:ext cx="1874520" cy="41148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ADW Connect tablets · 1:1 booths</a:t>
            </a:r>
            <a:endParaRPr lang="en-US" sz="800" dirty="0"/>
          </a:p>
        </p:txBody>
      </p:sp>
      <p:sp>
        <p:nvSpPr>
          <p:cNvPr id="41" name="Text 38"/>
          <p:cNvSpPr/>
          <p:nvPr/>
        </p:nvSpPr>
        <p:spPr>
          <a:xfrm>
            <a:off x="548640" y="6172200"/>
            <a:ext cx="11109960" cy="256032"/>
          </a:xfrm>
          <a:prstGeom prst="rect">
            <a:avLst/>
          </a:prstGeom>
          <a:noFill/>
          <a:ln/>
        </p:spPr>
        <p:txBody>
          <a:bodyPr wrap="square" lIns="0" tIns="0" rIns="0" bIns="0" rtlCol="0" anchor="ctr"/>
          <a:lstStyle/>
          <a:p>
            <a:pPr algn="ctr" indent="0" marL="0">
              <a:buNone/>
            </a:pPr>
            <a:r>
              <a:rPr lang="en-US" sz="900" i="1" dirty="0">
                <a:solidFill>
                  <a:srgbClr val="C9A84C"/>
                </a:solidFill>
                <a:latin typeface="Calibri" pitchFamily="34" charset="0"/>
                <a:ea typeface="Calibri" pitchFamily="34" charset="-122"/>
                <a:cs typeface="Calibri" pitchFamily="34" charset="-120"/>
              </a:rPr>
              <a:t>Delegate flow: Entry → Lounge → Studio/Meeting → Bar → Stage. All Heineken-branded zones within a single visitor journey.</a:t>
            </a:r>
            <a:endParaRPr lang="en-US" sz="900" dirty="0"/>
          </a:p>
        </p:txBody>
      </p:sp>
      <p:sp>
        <p:nvSpPr>
          <p:cNvPr id="42" name="Text 39"/>
          <p:cNvSpPr/>
          <p:nvPr/>
        </p:nvSpPr>
        <p:spPr>
          <a:xfrm>
            <a:off x="9601200" y="2761488"/>
            <a:ext cx="1965960" cy="137160"/>
          </a:xfrm>
          <a:prstGeom prst="rect">
            <a:avLst/>
          </a:prstGeom>
          <a:noFill/>
          <a:ln/>
        </p:spPr>
        <p:txBody>
          <a:bodyPr wrap="square" lIns="0" tIns="0" rIns="0" bIns="0" rtlCol="0" anchor="ctr"/>
          <a:lstStyle/>
          <a:p>
            <a:pPr algn="r" indent="0" marL="0">
              <a:buNone/>
            </a:pPr>
            <a:r>
              <a:rPr lang="en-US" sz="700" b="1" spc="200" kern="0" dirty="0">
                <a:solidFill>
                  <a:srgbClr val="C9A84C"/>
                </a:solidFill>
                <a:latin typeface="Calibri" pitchFamily="34" charset="0"/>
                <a:ea typeface="Calibri" pitchFamily="34" charset="-122"/>
                <a:cs typeface="Calibri" pitchFamily="34" charset="-120"/>
              </a:rPr>
              <a:t>~1,200m²</a:t>
            </a:r>
            <a:endParaRPr lang="en-US" sz="700" dirty="0"/>
          </a:p>
        </p:txBody>
      </p:sp>
      <p:sp>
        <p:nvSpPr>
          <p:cNvPr id="43" name="Text 40"/>
          <p:cNvSpPr/>
          <p:nvPr/>
        </p:nvSpPr>
        <p:spPr>
          <a:xfrm>
            <a:off x="7772400" y="2761488"/>
            <a:ext cx="1828800" cy="137160"/>
          </a:xfrm>
          <a:prstGeom prst="rect">
            <a:avLst/>
          </a:prstGeom>
          <a:noFill/>
          <a:ln/>
        </p:spPr>
        <p:txBody>
          <a:bodyPr wrap="square" lIns="0" tIns="0" rIns="0" bIns="0" rtlCol="0" anchor="ctr"/>
          <a:lstStyle/>
          <a:p>
            <a:pPr algn="r" indent="0" marL="0">
              <a:buNone/>
            </a:pPr>
            <a:r>
              <a:rPr lang="en-US" sz="700" i="1" dirty="0">
                <a:solidFill>
                  <a:srgbClr val="6B6B6B"/>
                </a:solidFill>
                <a:latin typeface="Calibri" pitchFamily="34" charset="0"/>
                <a:ea typeface="Calibri" pitchFamily="34" charset="-122"/>
                <a:cs typeface="Calibri" pitchFamily="34" charset="-120"/>
              </a:rPr>
              <a:t>600 delegates + 400 public</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A0A0A"/>
        </a:solidFill>
      </p:bgPr>
    </p:bg>
    <p:spTree>
      <p:nvGrpSpPr>
        <p:cNvPr id="1" name=""/>
        <p:cNvGrpSpPr/>
        <p:nvPr/>
      </p:nvGrpSpPr>
      <p:grpSpPr>
        <a:xfrm>
          <a:off x="0" y="0"/>
          <a:ext cx="0" cy="0"/>
          <a:chOff x="0" y="0"/>
          <a:chExt cx="0" cy="0"/>
        </a:xfrm>
      </p:grpSpPr>
      <p:pic>
        <p:nvPicPr>
          <p:cNvPr id="2" name="Image 0" descr="/home/claude/adw/adw-logo-transparent.png">    </p:cNvPr>
          <p:cNvPicPr>
            <a:picLocks noChangeAspect="1"/>
          </p:cNvPicPr>
          <p:nvPr/>
        </p:nvPicPr>
        <p:blipFill>
          <a:blip r:embed="rId1"/>
          <a:stretch>
            <a:fillRect/>
          </a:stretch>
        </p:blipFill>
        <p:spPr>
          <a:xfrm>
            <a:off x="11064240" y="320040"/>
            <a:ext cx="960120" cy="402336"/>
          </a:xfrm>
          <a:prstGeom prst="rect">
            <a:avLst/>
          </a:prstGeom>
        </p:spPr>
      </p:pic>
      <p:sp>
        <p:nvSpPr>
          <p:cNvPr id="3" name="Text 0"/>
          <p:cNvSpPr/>
          <p:nvPr/>
        </p:nvSpPr>
        <p:spPr>
          <a:xfrm>
            <a:off x="548640" y="411480"/>
            <a:ext cx="9144000" cy="274320"/>
          </a:xfrm>
          <a:prstGeom prst="rect">
            <a:avLst/>
          </a:prstGeom>
          <a:noFill/>
          <a:ln/>
        </p:spPr>
        <p:txBody>
          <a:bodyPr wrap="square" lIns="0" tIns="0" rIns="0" bIns="0" rtlCol="0" anchor="ctr"/>
          <a:lstStyle/>
          <a:p>
            <a:pPr indent="0" marL="0">
              <a:buNone/>
            </a:pPr>
            <a:r>
              <a:rPr lang="en-US" sz="1000" b="1" spc="500" kern="0" dirty="0">
                <a:solidFill>
                  <a:srgbClr val="E11D2E"/>
                </a:solidFill>
                <a:latin typeface="Calibri" pitchFamily="34" charset="0"/>
                <a:ea typeface="Calibri" pitchFamily="34" charset="-122"/>
                <a:cs typeface="Calibri" pitchFamily="34" charset="-120"/>
              </a:rPr>
              <a:t>LOCALISED FROM YOUR GLOBAL PROGRAMME</a:t>
            </a:r>
            <a:endParaRPr lang="en-US" sz="1000" dirty="0"/>
          </a:p>
        </p:txBody>
      </p:sp>
      <p:sp>
        <p:nvSpPr>
          <p:cNvPr id="4" name="Text 1"/>
          <p:cNvSpPr/>
          <p:nvPr/>
        </p:nvSpPr>
        <p:spPr>
          <a:xfrm>
            <a:off x="548640" y="731520"/>
            <a:ext cx="10515600" cy="914400"/>
          </a:xfrm>
          <a:prstGeom prst="rect">
            <a:avLst/>
          </a:prstGeom>
          <a:noFill/>
          <a:ln/>
        </p:spPr>
        <p:txBody>
          <a:bodyPr wrap="square" lIns="0" tIns="0" rIns="0" bIns="0" rtlCol="0" anchor="t"/>
          <a:lstStyle/>
          <a:p>
            <a:pPr indent="0" marL="0">
              <a:buNone/>
            </a:pPr>
            <a:r>
              <a:rPr lang="en-US" sz="3200" b="1" dirty="0">
                <a:solidFill>
                  <a:srgbClr val="EEEEEE"/>
                </a:solidFill>
                <a:latin typeface="Georgia" pitchFamily="34" charset="0"/>
                <a:ea typeface="Georgia" pitchFamily="34" charset="-122"/>
                <a:cs typeface="Georgia" pitchFamily="34" charset="-120"/>
              </a:rPr>
              <a:t>Heineken Rising Stars — Mzansi.</a:t>
            </a:r>
            <a:endParaRPr lang="en-US" sz="3200" dirty="0"/>
          </a:p>
        </p:txBody>
      </p:sp>
      <p:sp>
        <p:nvSpPr>
          <p:cNvPr id="5" name="Text 2"/>
          <p:cNvSpPr/>
          <p:nvPr/>
        </p:nvSpPr>
        <p:spPr>
          <a:xfrm>
            <a:off x="548640" y="6446520"/>
            <a:ext cx="7315200" cy="274320"/>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HEINEKEN × ADW 2026   ·   MAIN PARTNER PITCH</a:t>
            </a:r>
            <a:endParaRPr lang="en-US" sz="800" dirty="0"/>
          </a:p>
        </p:txBody>
      </p:sp>
      <p:sp>
        <p:nvSpPr>
          <p:cNvPr id="6" name="Text 3"/>
          <p:cNvSpPr/>
          <p:nvPr/>
        </p:nvSpPr>
        <p:spPr>
          <a:xfrm>
            <a:off x="10515600" y="6446520"/>
            <a:ext cx="1097280" cy="274320"/>
          </a:xfrm>
          <a:prstGeom prst="rect">
            <a:avLst/>
          </a:prstGeom>
          <a:noFill/>
          <a:ln/>
        </p:spPr>
        <p:txBody>
          <a:bodyPr wrap="square" lIns="0" tIns="0" rIns="0" bIns="0" rtlCol="0" anchor="ctr"/>
          <a:lstStyle/>
          <a:p>
            <a:pPr algn="r" indent="0" marL="0">
              <a:buNone/>
            </a:pPr>
            <a:r>
              <a:rPr lang="en-US" sz="800" spc="200" kern="0" dirty="0">
                <a:solidFill>
                  <a:srgbClr val="6B6B6B"/>
                </a:solidFill>
                <a:latin typeface="Calibri" pitchFamily="34" charset="0"/>
                <a:ea typeface="Calibri" pitchFamily="34" charset="-122"/>
                <a:cs typeface="Calibri" pitchFamily="34" charset="-120"/>
              </a:rPr>
              <a:t>11 / 17</a:t>
            </a:r>
            <a:endParaRPr lang="en-US" sz="800" dirty="0"/>
          </a:p>
        </p:txBody>
      </p:sp>
      <p:sp>
        <p:nvSpPr>
          <p:cNvPr id="7" name="Text 4"/>
          <p:cNvSpPr/>
          <p:nvPr/>
        </p:nvSpPr>
        <p:spPr>
          <a:xfrm>
            <a:off x="548640" y="1965960"/>
            <a:ext cx="10972800" cy="1005840"/>
          </a:xfrm>
          <a:prstGeom prst="rect">
            <a:avLst/>
          </a:prstGeom>
          <a:noFill/>
          <a:ln/>
        </p:spPr>
        <p:txBody>
          <a:bodyPr wrap="square" lIns="0" tIns="0" rIns="0" bIns="0" rtlCol="0" anchor="t"/>
          <a:lstStyle/>
          <a:p>
            <a:pPr indent="0" marL="0">
              <a:buNone/>
            </a:pPr>
            <a:r>
              <a:rPr lang="en-US" sz="1300" dirty="0">
                <a:solidFill>
                  <a:srgbClr val="EEEEEE"/>
                </a:solidFill>
                <a:latin typeface="Calibri" pitchFamily="34" charset="0"/>
                <a:ea typeface="Calibri" pitchFamily="34" charset="-122"/>
                <a:cs typeface="Calibri" pitchFamily="34" charset="-120"/>
              </a:rPr>
              <a:t>Your existing emerging-DJ programme, localised for South Africa. National entries from June. Final showcase at the ADW Awards. The cultural proof that this partnership is about more than logo placement.</a:t>
            </a:r>
            <a:endParaRPr lang="en-US" sz="1300" dirty="0"/>
          </a:p>
        </p:txBody>
      </p:sp>
      <p:sp>
        <p:nvSpPr>
          <p:cNvPr id="8" name="Shape 5"/>
          <p:cNvSpPr/>
          <p:nvPr/>
        </p:nvSpPr>
        <p:spPr>
          <a:xfrm>
            <a:off x="548640" y="3246120"/>
            <a:ext cx="2697480" cy="2834640"/>
          </a:xfrm>
          <a:prstGeom prst="rect">
            <a:avLst/>
          </a:prstGeom>
          <a:solidFill>
            <a:srgbClr val="141414"/>
          </a:solidFill>
          <a:ln w="6350">
            <a:solidFill>
              <a:srgbClr val="2A2A2A"/>
            </a:solidFill>
            <a:prstDash val="solid"/>
          </a:ln>
        </p:spPr>
      </p:sp>
      <p:sp>
        <p:nvSpPr>
          <p:cNvPr id="9" name="Text 6"/>
          <p:cNvSpPr/>
          <p:nvPr/>
        </p:nvSpPr>
        <p:spPr>
          <a:xfrm>
            <a:off x="731520" y="3383280"/>
            <a:ext cx="2331720" cy="502920"/>
          </a:xfrm>
          <a:prstGeom prst="rect">
            <a:avLst/>
          </a:prstGeom>
          <a:noFill/>
          <a:ln/>
        </p:spPr>
        <p:txBody>
          <a:bodyPr wrap="square" lIns="0" tIns="0" rIns="0" bIns="0" rtlCol="0" anchor="t"/>
          <a:lstStyle/>
          <a:p>
            <a:pPr indent="0" marL="0">
              <a:buNone/>
            </a:pPr>
            <a:r>
              <a:rPr lang="en-US" sz="2200" b="1" dirty="0">
                <a:solidFill>
                  <a:srgbClr val="E11D2E"/>
                </a:solidFill>
                <a:latin typeface="Georgia" pitchFamily="34" charset="0"/>
                <a:ea typeface="Georgia" pitchFamily="34" charset="-122"/>
                <a:cs typeface="Georgia" pitchFamily="34" charset="-120"/>
              </a:rPr>
              <a:t>01</a:t>
            </a:r>
            <a:endParaRPr lang="en-US" sz="2200" dirty="0"/>
          </a:p>
        </p:txBody>
      </p:sp>
      <p:sp>
        <p:nvSpPr>
          <p:cNvPr id="10" name="Text 7"/>
          <p:cNvSpPr/>
          <p:nvPr/>
        </p:nvSpPr>
        <p:spPr>
          <a:xfrm>
            <a:off x="731520" y="3977640"/>
            <a:ext cx="2331720" cy="365760"/>
          </a:xfrm>
          <a:prstGeom prst="rect">
            <a:avLst/>
          </a:prstGeom>
          <a:noFill/>
          <a:ln/>
        </p:spPr>
        <p:txBody>
          <a:bodyPr wrap="square" lIns="0" tIns="0" rIns="0" bIns="0" rtlCol="0" anchor="t"/>
          <a:lstStyle/>
          <a:p>
            <a:pPr indent="0" marL="0">
              <a:buNone/>
            </a:pPr>
            <a:r>
              <a:rPr lang="en-US" sz="1300" b="1" dirty="0">
                <a:solidFill>
                  <a:srgbClr val="C9A84C"/>
                </a:solidFill>
                <a:latin typeface="Georgia" pitchFamily="34" charset="0"/>
                <a:ea typeface="Georgia" pitchFamily="34" charset="-122"/>
                <a:cs typeface="Georgia" pitchFamily="34" charset="-120"/>
              </a:rPr>
              <a:t>National Entry</a:t>
            </a:r>
            <a:endParaRPr lang="en-US" sz="1300" dirty="0"/>
          </a:p>
        </p:txBody>
      </p:sp>
      <p:sp>
        <p:nvSpPr>
          <p:cNvPr id="11" name="Text 8"/>
          <p:cNvSpPr/>
          <p:nvPr/>
        </p:nvSpPr>
        <p:spPr>
          <a:xfrm>
            <a:off x="731520" y="4434840"/>
            <a:ext cx="2331720" cy="155448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Opens at launch (June 2026). All nine provinces. Online submissions. Promoted across Heineken and ADW channels.</a:t>
            </a:r>
            <a:endParaRPr lang="en-US" sz="1000" dirty="0"/>
          </a:p>
        </p:txBody>
      </p:sp>
      <p:sp>
        <p:nvSpPr>
          <p:cNvPr id="12" name="Shape 9"/>
          <p:cNvSpPr/>
          <p:nvPr/>
        </p:nvSpPr>
        <p:spPr>
          <a:xfrm>
            <a:off x="3364992" y="3246120"/>
            <a:ext cx="2697480" cy="2834640"/>
          </a:xfrm>
          <a:prstGeom prst="rect">
            <a:avLst/>
          </a:prstGeom>
          <a:solidFill>
            <a:srgbClr val="141414"/>
          </a:solidFill>
          <a:ln w="6350">
            <a:solidFill>
              <a:srgbClr val="2A2A2A"/>
            </a:solidFill>
            <a:prstDash val="solid"/>
          </a:ln>
        </p:spPr>
      </p:sp>
      <p:sp>
        <p:nvSpPr>
          <p:cNvPr id="13" name="Text 10"/>
          <p:cNvSpPr/>
          <p:nvPr/>
        </p:nvSpPr>
        <p:spPr>
          <a:xfrm>
            <a:off x="3547872" y="3383280"/>
            <a:ext cx="2331720" cy="502920"/>
          </a:xfrm>
          <a:prstGeom prst="rect">
            <a:avLst/>
          </a:prstGeom>
          <a:noFill/>
          <a:ln/>
        </p:spPr>
        <p:txBody>
          <a:bodyPr wrap="square" lIns="0" tIns="0" rIns="0" bIns="0" rtlCol="0" anchor="t"/>
          <a:lstStyle/>
          <a:p>
            <a:pPr indent="0" marL="0">
              <a:buNone/>
            </a:pPr>
            <a:r>
              <a:rPr lang="en-US" sz="2200" b="1" dirty="0">
                <a:solidFill>
                  <a:srgbClr val="E11D2E"/>
                </a:solidFill>
                <a:latin typeface="Georgia" pitchFamily="34" charset="0"/>
                <a:ea typeface="Georgia" pitchFamily="34" charset="-122"/>
                <a:cs typeface="Georgia" pitchFamily="34" charset="-120"/>
              </a:rPr>
              <a:t>02</a:t>
            </a:r>
            <a:endParaRPr lang="en-US" sz="2200" dirty="0"/>
          </a:p>
        </p:txBody>
      </p:sp>
      <p:sp>
        <p:nvSpPr>
          <p:cNvPr id="14" name="Text 11"/>
          <p:cNvSpPr/>
          <p:nvPr/>
        </p:nvSpPr>
        <p:spPr>
          <a:xfrm>
            <a:off x="3547872" y="3977640"/>
            <a:ext cx="2331720" cy="365760"/>
          </a:xfrm>
          <a:prstGeom prst="rect">
            <a:avLst/>
          </a:prstGeom>
          <a:noFill/>
          <a:ln/>
        </p:spPr>
        <p:txBody>
          <a:bodyPr wrap="square" lIns="0" tIns="0" rIns="0" bIns="0" rtlCol="0" anchor="t"/>
          <a:lstStyle/>
          <a:p>
            <a:pPr indent="0" marL="0">
              <a:buNone/>
            </a:pPr>
            <a:r>
              <a:rPr lang="en-US" sz="1300" b="1" dirty="0">
                <a:solidFill>
                  <a:srgbClr val="C9A84C"/>
                </a:solidFill>
                <a:latin typeface="Georgia" pitchFamily="34" charset="0"/>
                <a:ea typeface="Georgia" pitchFamily="34" charset="-122"/>
                <a:cs typeface="Georgia" pitchFamily="34" charset="-120"/>
              </a:rPr>
              <a:t>Bootcamp</a:t>
            </a:r>
            <a:endParaRPr lang="en-US" sz="1300" dirty="0"/>
          </a:p>
        </p:txBody>
      </p:sp>
      <p:sp>
        <p:nvSpPr>
          <p:cNvPr id="15" name="Text 12"/>
          <p:cNvSpPr/>
          <p:nvPr/>
        </p:nvSpPr>
        <p:spPr>
          <a:xfrm>
            <a:off x="3547872" y="4434840"/>
            <a:ext cx="2331720" cy="155448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Shortlist into ADW Lab Incepted bootcamp — four days of mentored studio work with ADE ambassadors flown in.</a:t>
            </a:r>
            <a:endParaRPr lang="en-US" sz="1000" dirty="0"/>
          </a:p>
        </p:txBody>
      </p:sp>
      <p:sp>
        <p:nvSpPr>
          <p:cNvPr id="16" name="Shape 13"/>
          <p:cNvSpPr/>
          <p:nvPr/>
        </p:nvSpPr>
        <p:spPr>
          <a:xfrm>
            <a:off x="6181344" y="3246120"/>
            <a:ext cx="2697480" cy="2834640"/>
          </a:xfrm>
          <a:prstGeom prst="rect">
            <a:avLst/>
          </a:prstGeom>
          <a:solidFill>
            <a:srgbClr val="141414"/>
          </a:solidFill>
          <a:ln w="6350">
            <a:solidFill>
              <a:srgbClr val="2A2A2A"/>
            </a:solidFill>
            <a:prstDash val="solid"/>
          </a:ln>
        </p:spPr>
      </p:sp>
      <p:sp>
        <p:nvSpPr>
          <p:cNvPr id="17" name="Text 14"/>
          <p:cNvSpPr/>
          <p:nvPr/>
        </p:nvSpPr>
        <p:spPr>
          <a:xfrm>
            <a:off x="6364224" y="3383280"/>
            <a:ext cx="2331720" cy="502920"/>
          </a:xfrm>
          <a:prstGeom prst="rect">
            <a:avLst/>
          </a:prstGeom>
          <a:noFill/>
          <a:ln/>
        </p:spPr>
        <p:txBody>
          <a:bodyPr wrap="square" lIns="0" tIns="0" rIns="0" bIns="0" rtlCol="0" anchor="t"/>
          <a:lstStyle/>
          <a:p>
            <a:pPr indent="0" marL="0">
              <a:buNone/>
            </a:pPr>
            <a:r>
              <a:rPr lang="en-US" sz="2200" b="1" dirty="0">
                <a:solidFill>
                  <a:srgbClr val="E11D2E"/>
                </a:solidFill>
                <a:latin typeface="Georgia" pitchFamily="34" charset="0"/>
                <a:ea typeface="Georgia" pitchFamily="34" charset="-122"/>
                <a:cs typeface="Georgia" pitchFamily="34" charset="-120"/>
              </a:rPr>
              <a:t>03</a:t>
            </a:r>
            <a:endParaRPr lang="en-US" sz="2200" dirty="0"/>
          </a:p>
        </p:txBody>
      </p:sp>
      <p:sp>
        <p:nvSpPr>
          <p:cNvPr id="18" name="Text 15"/>
          <p:cNvSpPr/>
          <p:nvPr/>
        </p:nvSpPr>
        <p:spPr>
          <a:xfrm>
            <a:off x="6364224" y="3977640"/>
            <a:ext cx="2331720" cy="365760"/>
          </a:xfrm>
          <a:prstGeom prst="rect">
            <a:avLst/>
          </a:prstGeom>
          <a:noFill/>
          <a:ln/>
        </p:spPr>
        <p:txBody>
          <a:bodyPr wrap="square" lIns="0" tIns="0" rIns="0" bIns="0" rtlCol="0" anchor="t"/>
          <a:lstStyle/>
          <a:p>
            <a:pPr indent="0" marL="0">
              <a:buNone/>
            </a:pPr>
            <a:r>
              <a:rPr lang="en-US" sz="1300" b="1" dirty="0">
                <a:solidFill>
                  <a:srgbClr val="C9A84C"/>
                </a:solidFill>
                <a:latin typeface="Georgia" pitchFamily="34" charset="0"/>
                <a:ea typeface="Georgia" pitchFamily="34" charset="-122"/>
                <a:cs typeface="Georgia" pitchFamily="34" charset="-120"/>
              </a:rPr>
              <a:t>Showcase</a:t>
            </a:r>
            <a:endParaRPr lang="en-US" sz="1300" dirty="0"/>
          </a:p>
        </p:txBody>
      </p:sp>
      <p:sp>
        <p:nvSpPr>
          <p:cNvPr id="19" name="Text 16"/>
          <p:cNvSpPr/>
          <p:nvPr/>
        </p:nvSpPr>
        <p:spPr>
          <a:xfrm>
            <a:off x="6364224" y="4434840"/>
            <a:ext cx="2331720" cy="155448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Finalists play a Heineken-branded stage during event week. Filmed for the content library. Streamed globally.</a:t>
            </a:r>
            <a:endParaRPr lang="en-US" sz="1000" dirty="0"/>
          </a:p>
        </p:txBody>
      </p:sp>
      <p:sp>
        <p:nvSpPr>
          <p:cNvPr id="20" name="Shape 17"/>
          <p:cNvSpPr/>
          <p:nvPr/>
        </p:nvSpPr>
        <p:spPr>
          <a:xfrm>
            <a:off x="8997696" y="3246120"/>
            <a:ext cx="2697480" cy="2834640"/>
          </a:xfrm>
          <a:prstGeom prst="rect">
            <a:avLst/>
          </a:prstGeom>
          <a:solidFill>
            <a:srgbClr val="141414"/>
          </a:solidFill>
          <a:ln w="6350">
            <a:solidFill>
              <a:srgbClr val="2A2A2A"/>
            </a:solidFill>
            <a:prstDash val="solid"/>
          </a:ln>
        </p:spPr>
      </p:sp>
      <p:sp>
        <p:nvSpPr>
          <p:cNvPr id="21" name="Text 18"/>
          <p:cNvSpPr/>
          <p:nvPr/>
        </p:nvSpPr>
        <p:spPr>
          <a:xfrm>
            <a:off x="9180576" y="3383280"/>
            <a:ext cx="2331720" cy="502920"/>
          </a:xfrm>
          <a:prstGeom prst="rect">
            <a:avLst/>
          </a:prstGeom>
          <a:noFill/>
          <a:ln/>
        </p:spPr>
        <p:txBody>
          <a:bodyPr wrap="square" lIns="0" tIns="0" rIns="0" bIns="0" rtlCol="0" anchor="t"/>
          <a:lstStyle/>
          <a:p>
            <a:pPr indent="0" marL="0">
              <a:buNone/>
            </a:pPr>
            <a:r>
              <a:rPr lang="en-US" sz="2200" b="1" dirty="0">
                <a:solidFill>
                  <a:srgbClr val="E11D2E"/>
                </a:solidFill>
                <a:latin typeface="Georgia" pitchFamily="34" charset="0"/>
                <a:ea typeface="Georgia" pitchFamily="34" charset="-122"/>
                <a:cs typeface="Georgia" pitchFamily="34" charset="-120"/>
              </a:rPr>
              <a:t>04</a:t>
            </a:r>
            <a:endParaRPr lang="en-US" sz="2200" dirty="0"/>
          </a:p>
        </p:txBody>
      </p:sp>
      <p:sp>
        <p:nvSpPr>
          <p:cNvPr id="22" name="Text 19"/>
          <p:cNvSpPr/>
          <p:nvPr/>
        </p:nvSpPr>
        <p:spPr>
          <a:xfrm>
            <a:off x="9180576" y="3977640"/>
            <a:ext cx="2331720" cy="365760"/>
          </a:xfrm>
          <a:prstGeom prst="rect">
            <a:avLst/>
          </a:prstGeom>
          <a:noFill/>
          <a:ln/>
        </p:spPr>
        <p:txBody>
          <a:bodyPr wrap="square" lIns="0" tIns="0" rIns="0" bIns="0" rtlCol="0" anchor="t"/>
          <a:lstStyle/>
          <a:p>
            <a:pPr indent="0" marL="0">
              <a:buNone/>
            </a:pPr>
            <a:r>
              <a:rPr lang="en-US" sz="1300" b="1" dirty="0">
                <a:solidFill>
                  <a:srgbClr val="C9A84C"/>
                </a:solidFill>
                <a:latin typeface="Georgia" pitchFamily="34" charset="0"/>
                <a:ea typeface="Georgia" pitchFamily="34" charset="-122"/>
                <a:cs typeface="Georgia" pitchFamily="34" charset="-120"/>
              </a:rPr>
              <a:t>Winner</a:t>
            </a:r>
            <a:endParaRPr lang="en-US" sz="1300" dirty="0"/>
          </a:p>
        </p:txBody>
      </p:sp>
      <p:sp>
        <p:nvSpPr>
          <p:cNvPr id="23" name="Text 20"/>
          <p:cNvSpPr/>
          <p:nvPr/>
        </p:nvSpPr>
        <p:spPr>
          <a:xfrm>
            <a:off x="9180576" y="4434840"/>
            <a:ext cx="2331720" cy="155448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Slot at ADW Awards broadcast. Mentorship with a named Heineken Rising Stars alumnus. Distribution via Paradise.</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A0A0A"/>
        </a:solidFill>
      </p:bgPr>
    </p:bg>
    <p:spTree>
      <p:nvGrpSpPr>
        <p:cNvPr id="1" name=""/>
        <p:cNvGrpSpPr/>
        <p:nvPr/>
      </p:nvGrpSpPr>
      <p:grpSpPr>
        <a:xfrm>
          <a:off x="0" y="0"/>
          <a:ext cx="0" cy="0"/>
          <a:chOff x="0" y="0"/>
          <a:chExt cx="0" cy="0"/>
        </a:xfrm>
      </p:grpSpPr>
      <p:pic>
        <p:nvPicPr>
          <p:cNvPr id="2" name="Image 0" descr="/home/claude/adw/adw-logo-transparent.png">    </p:cNvPr>
          <p:cNvPicPr>
            <a:picLocks noChangeAspect="1"/>
          </p:cNvPicPr>
          <p:nvPr/>
        </p:nvPicPr>
        <p:blipFill>
          <a:blip r:embed="rId1"/>
          <a:stretch>
            <a:fillRect/>
          </a:stretch>
        </p:blipFill>
        <p:spPr>
          <a:xfrm>
            <a:off x="11064240" y="320040"/>
            <a:ext cx="960120" cy="402336"/>
          </a:xfrm>
          <a:prstGeom prst="rect">
            <a:avLst/>
          </a:prstGeom>
        </p:spPr>
      </p:pic>
      <p:sp>
        <p:nvSpPr>
          <p:cNvPr id="3" name="Text 0"/>
          <p:cNvSpPr/>
          <p:nvPr/>
        </p:nvSpPr>
        <p:spPr>
          <a:xfrm>
            <a:off x="548640" y="411480"/>
            <a:ext cx="9144000" cy="274320"/>
          </a:xfrm>
          <a:prstGeom prst="rect">
            <a:avLst/>
          </a:prstGeom>
          <a:noFill/>
          <a:ln/>
        </p:spPr>
        <p:txBody>
          <a:bodyPr wrap="square" lIns="0" tIns="0" rIns="0" bIns="0" rtlCol="0" anchor="ctr"/>
          <a:lstStyle/>
          <a:p>
            <a:pPr indent="0" marL="0">
              <a:buNone/>
            </a:pPr>
            <a:r>
              <a:rPr lang="en-US" sz="1000" b="1" spc="500" kern="0" dirty="0">
                <a:solidFill>
                  <a:srgbClr val="E11D2E"/>
                </a:solidFill>
                <a:latin typeface="Calibri" pitchFamily="34" charset="0"/>
                <a:ea typeface="Calibri" pitchFamily="34" charset="-122"/>
                <a:cs typeface="Calibri" pitchFamily="34" charset="-120"/>
              </a:rPr>
              <a:t>THE RESPONSIBILITY ANCHOR · LEAD SPONSORSHIP</a:t>
            </a:r>
            <a:endParaRPr lang="en-US" sz="1000" dirty="0"/>
          </a:p>
        </p:txBody>
      </p:sp>
      <p:sp>
        <p:nvSpPr>
          <p:cNvPr id="4" name="Text 1"/>
          <p:cNvSpPr/>
          <p:nvPr/>
        </p:nvSpPr>
        <p:spPr>
          <a:xfrm>
            <a:off x="548640" y="731520"/>
            <a:ext cx="10515600" cy="914400"/>
          </a:xfrm>
          <a:prstGeom prst="rect">
            <a:avLst/>
          </a:prstGeom>
          <a:noFill/>
          <a:ln/>
        </p:spPr>
        <p:txBody>
          <a:bodyPr wrap="square" lIns="0" tIns="0" rIns="0" bIns="0" rtlCol="0" anchor="t"/>
          <a:lstStyle/>
          <a:p>
            <a:pPr indent="0" marL="0">
              <a:buNone/>
            </a:pPr>
            <a:r>
              <a:rPr lang="en-US" sz="3200" b="1" dirty="0">
                <a:solidFill>
                  <a:srgbClr val="EEEEEE"/>
                </a:solidFill>
                <a:latin typeface="Georgia" pitchFamily="34" charset="0"/>
                <a:ea typeface="Georgia" pitchFamily="34" charset="-122"/>
                <a:cs typeface="Georgia" pitchFamily="34" charset="-120"/>
              </a:rPr>
              <a:t>ADW Safe.</a:t>
            </a:r>
            <a:endParaRPr lang="en-US" sz="3200" dirty="0"/>
          </a:p>
        </p:txBody>
      </p:sp>
      <p:sp>
        <p:nvSpPr>
          <p:cNvPr id="5" name="Text 2"/>
          <p:cNvSpPr/>
          <p:nvPr/>
        </p:nvSpPr>
        <p:spPr>
          <a:xfrm>
            <a:off x="548640" y="6446520"/>
            <a:ext cx="7315200" cy="274320"/>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HEINEKEN × ADW 2026   ·   MAIN PARTNER PITCH</a:t>
            </a:r>
            <a:endParaRPr lang="en-US" sz="800" dirty="0"/>
          </a:p>
        </p:txBody>
      </p:sp>
      <p:sp>
        <p:nvSpPr>
          <p:cNvPr id="6" name="Text 3"/>
          <p:cNvSpPr/>
          <p:nvPr/>
        </p:nvSpPr>
        <p:spPr>
          <a:xfrm>
            <a:off x="10515600" y="6446520"/>
            <a:ext cx="1097280" cy="274320"/>
          </a:xfrm>
          <a:prstGeom prst="rect">
            <a:avLst/>
          </a:prstGeom>
          <a:noFill/>
          <a:ln/>
        </p:spPr>
        <p:txBody>
          <a:bodyPr wrap="square" lIns="0" tIns="0" rIns="0" bIns="0" rtlCol="0" anchor="ctr"/>
          <a:lstStyle/>
          <a:p>
            <a:pPr algn="r" indent="0" marL="0">
              <a:buNone/>
            </a:pPr>
            <a:r>
              <a:rPr lang="en-US" sz="800" spc="200" kern="0" dirty="0">
                <a:solidFill>
                  <a:srgbClr val="6B6B6B"/>
                </a:solidFill>
                <a:latin typeface="Calibri" pitchFamily="34" charset="0"/>
                <a:ea typeface="Calibri" pitchFamily="34" charset="-122"/>
                <a:cs typeface="Calibri" pitchFamily="34" charset="-120"/>
              </a:rPr>
              <a:t>12 / 17</a:t>
            </a:r>
            <a:endParaRPr lang="en-US" sz="800" dirty="0"/>
          </a:p>
        </p:txBody>
      </p:sp>
      <p:sp>
        <p:nvSpPr>
          <p:cNvPr id="7" name="Text 4"/>
          <p:cNvSpPr/>
          <p:nvPr/>
        </p:nvSpPr>
        <p:spPr>
          <a:xfrm>
            <a:off x="548640" y="1965960"/>
            <a:ext cx="5669280" cy="1828800"/>
          </a:xfrm>
          <a:prstGeom prst="rect">
            <a:avLst/>
          </a:prstGeom>
          <a:noFill/>
          <a:ln/>
        </p:spPr>
        <p:txBody>
          <a:bodyPr wrap="square" lIns="0" tIns="0" rIns="0" bIns="0" rtlCol="0" anchor="t"/>
          <a:lstStyle/>
          <a:p>
            <a:pPr indent="0" marL="0">
              <a:buNone/>
            </a:pPr>
            <a:r>
              <a:rPr lang="en-US" sz="1300" dirty="0">
                <a:solidFill>
                  <a:srgbClr val="EEEEEE"/>
                </a:solidFill>
                <a:latin typeface="Calibri" pitchFamily="34" charset="0"/>
                <a:ea typeface="Calibri" pitchFamily="34" charset="-122"/>
                <a:cs typeface="Calibri" pitchFamily="34" charset="-120"/>
              </a:rPr>
              <a:t>The Celebrate Safe equivalent. Heineken is lead sponsor. Non-negotiable, defensible to global responsibility teams, and a visible signal that this is a serious industry partnership — not party sponsorship.</a:t>
            </a:r>
            <a:endParaRPr lang="en-US" sz="1300" dirty="0"/>
          </a:p>
        </p:txBody>
      </p:sp>
      <p:sp>
        <p:nvSpPr>
          <p:cNvPr id="8" name="Text 5"/>
          <p:cNvSpPr/>
          <p:nvPr/>
        </p:nvSpPr>
        <p:spPr>
          <a:xfrm>
            <a:off x="548640" y="4069080"/>
            <a:ext cx="5669280" cy="365760"/>
          </a:xfrm>
          <a:prstGeom prst="rect">
            <a:avLst/>
          </a:prstGeom>
          <a:noFill/>
          <a:ln/>
        </p:spPr>
        <p:txBody>
          <a:bodyPr wrap="square" lIns="0" tIns="0" rIns="0" bIns="0" rtlCol="0" anchor="ctr"/>
          <a:lstStyle/>
          <a:p>
            <a:pPr indent="0" marL="0">
              <a:buNone/>
            </a:pPr>
            <a:r>
              <a:rPr lang="en-US" sz="1400" b="1" i="1" dirty="0">
                <a:solidFill>
                  <a:srgbClr val="C9A84C"/>
                </a:solidFill>
                <a:latin typeface="Georgia" pitchFamily="34" charset="0"/>
                <a:ea typeface="Georgia" pitchFamily="34" charset="-122"/>
                <a:cs typeface="Georgia" pitchFamily="34" charset="-120"/>
              </a:rPr>
              <a:t>Why this matters.</a:t>
            </a:r>
            <a:endParaRPr lang="en-US" sz="1400" dirty="0"/>
          </a:p>
        </p:txBody>
      </p:sp>
      <p:sp>
        <p:nvSpPr>
          <p:cNvPr id="9" name="Text 6"/>
          <p:cNvSpPr/>
          <p:nvPr/>
        </p:nvSpPr>
        <p:spPr>
          <a:xfrm>
            <a:off x="548640" y="4434840"/>
            <a:ext cx="5669280" cy="1828800"/>
          </a:xfrm>
          <a:prstGeom prst="rect">
            <a:avLst/>
          </a:prstGeom>
          <a:noFill/>
          <a:ln/>
        </p:spPr>
        <p:txBody>
          <a:bodyPr wrap="square" lIns="0" tIns="0" rIns="0" bIns="0" rtlCol="0" anchor="t"/>
          <a:lstStyle/>
          <a:p>
            <a:pPr indent="0" marL="0">
              <a:buNone/>
            </a:pPr>
            <a:r>
              <a:rPr lang="en-US" sz="1100" dirty="0">
                <a:solidFill>
                  <a:srgbClr val="BBBBBB"/>
                </a:solidFill>
                <a:latin typeface="Calibri" pitchFamily="34" charset="0"/>
                <a:ea typeface="Calibri" pitchFamily="34" charset="-122"/>
                <a:cs typeface="Calibri" pitchFamily="34" charset="-120"/>
              </a:rPr>
              <a:t>SA nightlife sponsorship is under structural scrutiny. ADW Safe is the public proof that Heineken's investment is net-positive for the communities who attend. Protects the brand, unlocks conversations with regulators and tourism bodies.</a:t>
            </a:r>
            <a:endParaRPr lang="en-US" sz="1100" dirty="0"/>
          </a:p>
        </p:txBody>
      </p:sp>
      <p:sp>
        <p:nvSpPr>
          <p:cNvPr id="10" name="Shape 7"/>
          <p:cNvSpPr/>
          <p:nvPr/>
        </p:nvSpPr>
        <p:spPr>
          <a:xfrm>
            <a:off x="6675120" y="1965960"/>
            <a:ext cx="4937760" cy="4114800"/>
          </a:xfrm>
          <a:prstGeom prst="rect">
            <a:avLst/>
          </a:prstGeom>
          <a:solidFill>
            <a:srgbClr val="141414"/>
          </a:solidFill>
          <a:ln w="12700">
            <a:solidFill>
              <a:srgbClr val="2A2A2A"/>
            </a:solidFill>
            <a:prstDash val="solid"/>
          </a:ln>
        </p:spPr>
      </p:sp>
      <p:sp>
        <p:nvSpPr>
          <p:cNvPr id="11" name="Shape 8"/>
          <p:cNvSpPr/>
          <p:nvPr/>
        </p:nvSpPr>
        <p:spPr>
          <a:xfrm>
            <a:off x="6675120" y="1965960"/>
            <a:ext cx="54864" cy="4114800"/>
          </a:xfrm>
          <a:prstGeom prst="rect">
            <a:avLst/>
          </a:prstGeom>
          <a:solidFill>
            <a:srgbClr val="E11D2E"/>
          </a:solidFill>
          <a:ln w="12700">
            <a:solidFill>
              <a:srgbClr val="E11D2E"/>
            </a:solidFill>
            <a:prstDash val="solid"/>
          </a:ln>
        </p:spPr>
      </p:sp>
      <p:sp>
        <p:nvSpPr>
          <p:cNvPr id="12" name="Text 9"/>
          <p:cNvSpPr/>
          <p:nvPr/>
        </p:nvSpPr>
        <p:spPr>
          <a:xfrm>
            <a:off x="6903720" y="2148840"/>
            <a:ext cx="4572000" cy="274320"/>
          </a:xfrm>
          <a:prstGeom prst="rect">
            <a:avLst/>
          </a:prstGeom>
          <a:noFill/>
          <a:ln/>
        </p:spPr>
        <p:txBody>
          <a:bodyPr wrap="square" lIns="0" tIns="0" rIns="0" bIns="0" rtlCol="0" anchor="ctr"/>
          <a:lstStyle/>
          <a:p>
            <a:pPr indent="0" marL="0">
              <a:buNone/>
            </a:pPr>
            <a:r>
              <a:rPr lang="en-US" sz="900" b="1" spc="300" kern="0" dirty="0">
                <a:solidFill>
                  <a:srgbClr val="C9A84C"/>
                </a:solidFill>
                <a:latin typeface="Calibri" pitchFamily="34" charset="0"/>
                <a:ea typeface="Calibri" pitchFamily="34" charset="-122"/>
                <a:cs typeface="Calibri" pitchFamily="34" charset="-120"/>
              </a:rPr>
              <a:t>WHAT ADW SAFE DELIVERS</a:t>
            </a:r>
            <a:endParaRPr lang="en-US" sz="900" dirty="0"/>
          </a:p>
        </p:txBody>
      </p:sp>
      <p:sp>
        <p:nvSpPr>
          <p:cNvPr id="13" name="Shape 10"/>
          <p:cNvSpPr/>
          <p:nvPr/>
        </p:nvSpPr>
        <p:spPr>
          <a:xfrm>
            <a:off x="6903720" y="2651760"/>
            <a:ext cx="109728" cy="109728"/>
          </a:xfrm>
          <a:prstGeom prst="ellipse">
            <a:avLst/>
          </a:prstGeom>
          <a:solidFill>
            <a:srgbClr val="E11D2E"/>
          </a:solidFill>
          <a:ln w="12700">
            <a:solidFill>
              <a:srgbClr val="E11D2E"/>
            </a:solidFill>
            <a:prstDash val="solid"/>
          </a:ln>
        </p:spPr>
      </p:sp>
      <p:sp>
        <p:nvSpPr>
          <p:cNvPr id="14" name="Text 11"/>
          <p:cNvSpPr/>
          <p:nvPr/>
        </p:nvSpPr>
        <p:spPr>
          <a:xfrm>
            <a:off x="7086600" y="2560320"/>
            <a:ext cx="4389120" cy="274320"/>
          </a:xfrm>
          <a:prstGeom prst="rect">
            <a:avLst/>
          </a:prstGeom>
          <a:noFill/>
          <a:ln/>
        </p:spPr>
        <p:txBody>
          <a:bodyPr wrap="square" lIns="0" tIns="0" rIns="0" bIns="0" rtlCol="0" anchor="t"/>
          <a:lstStyle/>
          <a:p>
            <a:pPr indent="0" marL="0">
              <a:buNone/>
            </a:pPr>
            <a:r>
              <a:rPr lang="en-US" sz="1000" b="1" dirty="0">
                <a:solidFill>
                  <a:srgbClr val="EEEEEE"/>
                </a:solidFill>
                <a:latin typeface="Calibri" pitchFamily="34" charset="0"/>
                <a:ea typeface="Calibri" pitchFamily="34" charset="-122"/>
                <a:cs typeface="Calibri" pitchFamily="34" charset="-120"/>
              </a:rPr>
              <a:t>Partnership with SANCA</a:t>
            </a:r>
            <a:endParaRPr lang="en-US" sz="1000" dirty="0"/>
          </a:p>
        </p:txBody>
      </p:sp>
      <p:sp>
        <p:nvSpPr>
          <p:cNvPr id="15" name="Text 12"/>
          <p:cNvSpPr/>
          <p:nvPr/>
        </p:nvSpPr>
        <p:spPr>
          <a:xfrm>
            <a:off x="7086600" y="2834640"/>
            <a:ext cx="4389120" cy="27432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SA's established harm reduction authority</a:t>
            </a:r>
            <a:endParaRPr lang="en-US" sz="800" dirty="0"/>
          </a:p>
        </p:txBody>
      </p:sp>
      <p:sp>
        <p:nvSpPr>
          <p:cNvPr id="16" name="Shape 13"/>
          <p:cNvSpPr/>
          <p:nvPr/>
        </p:nvSpPr>
        <p:spPr>
          <a:xfrm>
            <a:off x="6903720" y="3227832"/>
            <a:ext cx="109728" cy="109728"/>
          </a:xfrm>
          <a:prstGeom prst="ellipse">
            <a:avLst/>
          </a:prstGeom>
          <a:solidFill>
            <a:srgbClr val="E11D2E"/>
          </a:solidFill>
          <a:ln w="12700">
            <a:solidFill>
              <a:srgbClr val="E11D2E"/>
            </a:solidFill>
            <a:prstDash val="solid"/>
          </a:ln>
        </p:spPr>
      </p:sp>
      <p:sp>
        <p:nvSpPr>
          <p:cNvPr id="17" name="Text 14"/>
          <p:cNvSpPr/>
          <p:nvPr/>
        </p:nvSpPr>
        <p:spPr>
          <a:xfrm>
            <a:off x="7086600" y="3136392"/>
            <a:ext cx="4389120" cy="274320"/>
          </a:xfrm>
          <a:prstGeom prst="rect">
            <a:avLst/>
          </a:prstGeom>
          <a:noFill/>
          <a:ln/>
        </p:spPr>
        <p:txBody>
          <a:bodyPr wrap="square" lIns="0" tIns="0" rIns="0" bIns="0" rtlCol="0" anchor="t"/>
          <a:lstStyle/>
          <a:p>
            <a:pPr indent="0" marL="0">
              <a:buNone/>
            </a:pPr>
            <a:r>
              <a:rPr lang="en-US" sz="1000" b="1" dirty="0">
                <a:solidFill>
                  <a:srgbClr val="EEEEEE"/>
                </a:solidFill>
                <a:latin typeface="Calibri" pitchFamily="34" charset="0"/>
                <a:ea typeface="Calibri" pitchFamily="34" charset="-122"/>
                <a:cs typeface="Calibri" pitchFamily="34" charset="-120"/>
              </a:rPr>
              <a:t>Partnership with MOSAIC</a:t>
            </a:r>
            <a:endParaRPr lang="en-US" sz="1000" dirty="0"/>
          </a:p>
        </p:txBody>
      </p:sp>
      <p:sp>
        <p:nvSpPr>
          <p:cNvPr id="18" name="Text 15"/>
          <p:cNvSpPr/>
          <p:nvPr/>
        </p:nvSpPr>
        <p:spPr>
          <a:xfrm>
            <a:off x="7086600" y="3410712"/>
            <a:ext cx="4389120" cy="27432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On-site welfare and psychosocial support</a:t>
            </a:r>
            <a:endParaRPr lang="en-US" sz="800" dirty="0"/>
          </a:p>
        </p:txBody>
      </p:sp>
      <p:sp>
        <p:nvSpPr>
          <p:cNvPr id="19" name="Shape 16"/>
          <p:cNvSpPr/>
          <p:nvPr/>
        </p:nvSpPr>
        <p:spPr>
          <a:xfrm>
            <a:off x="6903720" y="3803904"/>
            <a:ext cx="109728" cy="109728"/>
          </a:xfrm>
          <a:prstGeom prst="ellipse">
            <a:avLst/>
          </a:prstGeom>
          <a:solidFill>
            <a:srgbClr val="E11D2E"/>
          </a:solidFill>
          <a:ln w="12700">
            <a:solidFill>
              <a:srgbClr val="E11D2E"/>
            </a:solidFill>
            <a:prstDash val="solid"/>
          </a:ln>
        </p:spPr>
      </p:sp>
      <p:sp>
        <p:nvSpPr>
          <p:cNvPr id="20" name="Text 17"/>
          <p:cNvSpPr/>
          <p:nvPr/>
        </p:nvSpPr>
        <p:spPr>
          <a:xfrm>
            <a:off x="7086600" y="3712464"/>
            <a:ext cx="4389120" cy="274320"/>
          </a:xfrm>
          <a:prstGeom prst="rect">
            <a:avLst/>
          </a:prstGeom>
          <a:noFill/>
          <a:ln/>
        </p:spPr>
        <p:txBody>
          <a:bodyPr wrap="square" lIns="0" tIns="0" rIns="0" bIns="0" rtlCol="0" anchor="t"/>
          <a:lstStyle/>
          <a:p>
            <a:pPr indent="0" marL="0">
              <a:buNone/>
            </a:pPr>
            <a:r>
              <a:rPr lang="en-US" sz="1000" b="1" dirty="0">
                <a:solidFill>
                  <a:srgbClr val="EEEEEE"/>
                </a:solidFill>
                <a:latin typeface="Calibri" pitchFamily="34" charset="0"/>
                <a:ea typeface="Calibri" pitchFamily="34" charset="-122"/>
                <a:cs typeface="Calibri" pitchFamily="34" charset="-120"/>
              </a:rPr>
              <a:t>Qualified medics at every venue</a:t>
            </a:r>
            <a:endParaRPr lang="en-US" sz="1000" dirty="0"/>
          </a:p>
        </p:txBody>
      </p:sp>
      <p:sp>
        <p:nvSpPr>
          <p:cNvPr id="21" name="Text 18"/>
          <p:cNvSpPr/>
          <p:nvPr/>
        </p:nvSpPr>
        <p:spPr>
          <a:xfrm>
            <a:off x="7086600" y="3986784"/>
            <a:ext cx="4389120" cy="27432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Above statutory minimum, all operating hours</a:t>
            </a:r>
            <a:endParaRPr lang="en-US" sz="800" dirty="0"/>
          </a:p>
        </p:txBody>
      </p:sp>
      <p:sp>
        <p:nvSpPr>
          <p:cNvPr id="22" name="Shape 19"/>
          <p:cNvSpPr/>
          <p:nvPr/>
        </p:nvSpPr>
        <p:spPr>
          <a:xfrm>
            <a:off x="6903720" y="4379976"/>
            <a:ext cx="109728" cy="109728"/>
          </a:xfrm>
          <a:prstGeom prst="ellipse">
            <a:avLst/>
          </a:prstGeom>
          <a:solidFill>
            <a:srgbClr val="E11D2E"/>
          </a:solidFill>
          <a:ln w="12700">
            <a:solidFill>
              <a:srgbClr val="E11D2E"/>
            </a:solidFill>
            <a:prstDash val="solid"/>
          </a:ln>
        </p:spPr>
      </p:sp>
      <p:sp>
        <p:nvSpPr>
          <p:cNvPr id="23" name="Text 20"/>
          <p:cNvSpPr/>
          <p:nvPr/>
        </p:nvSpPr>
        <p:spPr>
          <a:xfrm>
            <a:off x="7086600" y="4288536"/>
            <a:ext cx="4389120" cy="274320"/>
          </a:xfrm>
          <a:prstGeom prst="rect">
            <a:avLst/>
          </a:prstGeom>
          <a:noFill/>
          <a:ln/>
        </p:spPr>
        <p:txBody>
          <a:bodyPr wrap="square" lIns="0" tIns="0" rIns="0" bIns="0" rtlCol="0" anchor="t"/>
          <a:lstStyle/>
          <a:p>
            <a:pPr indent="0" marL="0">
              <a:buNone/>
            </a:pPr>
            <a:r>
              <a:rPr lang="en-US" sz="1000" b="1" dirty="0">
                <a:solidFill>
                  <a:srgbClr val="EEEEEE"/>
                </a:solidFill>
                <a:latin typeface="Calibri" pitchFamily="34" charset="0"/>
                <a:ea typeface="Calibri" pitchFamily="34" charset="-122"/>
                <a:cs typeface="Calibri" pitchFamily="34" charset="-120"/>
              </a:rPr>
              <a:t>Responsible-drinking messaging</a:t>
            </a:r>
            <a:endParaRPr lang="en-US" sz="1000" dirty="0"/>
          </a:p>
        </p:txBody>
      </p:sp>
      <p:sp>
        <p:nvSpPr>
          <p:cNvPr id="24" name="Text 21"/>
          <p:cNvSpPr/>
          <p:nvPr/>
        </p:nvSpPr>
        <p:spPr>
          <a:xfrm>
            <a:off x="7086600" y="4562856"/>
            <a:ext cx="4389120" cy="27432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Integrated with Heineken brand guidelines</a:t>
            </a:r>
            <a:endParaRPr lang="en-US" sz="800" dirty="0"/>
          </a:p>
        </p:txBody>
      </p:sp>
      <p:sp>
        <p:nvSpPr>
          <p:cNvPr id="25" name="Shape 22"/>
          <p:cNvSpPr/>
          <p:nvPr/>
        </p:nvSpPr>
        <p:spPr>
          <a:xfrm>
            <a:off x="6903720" y="4956048"/>
            <a:ext cx="109728" cy="109728"/>
          </a:xfrm>
          <a:prstGeom prst="ellipse">
            <a:avLst/>
          </a:prstGeom>
          <a:solidFill>
            <a:srgbClr val="E11D2E"/>
          </a:solidFill>
          <a:ln w="12700">
            <a:solidFill>
              <a:srgbClr val="E11D2E"/>
            </a:solidFill>
            <a:prstDash val="solid"/>
          </a:ln>
        </p:spPr>
      </p:sp>
      <p:sp>
        <p:nvSpPr>
          <p:cNvPr id="26" name="Text 23"/>
          <p:cNvSpPr/>
          <p:nvPr/>
        </p:nvSpPr>
        <p:spPr>
          <a:xfrm>
            <a:off x="7086600" y="4864608"/>
            <a:ext cx="4389120" cy="274320"/>
          </a:xfrm>
          <a:prstGeom prst="rect">
            <a:avLst/>
          </a:prstGeom>
          <a:noFill/>
          <a:ln/>
        </p:spPr>
        <p:txBody>
          <a:bodyPr wrap="square" lIns="0" tIns="0" rIns="0" bIns="0" rtlCol="0" anchor="t"/>
          <a:lstStyle/>
          <a:p>
            <a:pPr indent="0" marL="0">
              <a:buNone/>
            </a:pPr>
            <a:r>
              <a:rPr lang="en-US" sz="1000" b="1" dirty="0">
                <a:solidFill>
                  <a:srgbClr val="EEEEEE"/>
                </a:solidFill>
                <a:latin typeface="Calibri" pitchFamily="34" charset="0"/>
                <a:ea typeface="Calibri" pitchFamily="34" charset="-122"/>
                <a:cs typeface="Calibri" pitchFamily="34" charset="-120"/>
              </a:rPr>
              <a:t>Mental health support for artists</a:t>
            </a:r>
            <a:endParaRPr lang="en-US" sz="1000" dirty="0"/>
          </a:p>
        </p:txBody>
      </p:sp>
      <p:sp>
        <p:nvSpPr>
          <p:cNvPr id="27" name="Text 24"/>
          <p:cNvSpPr/>
          <p:nvPr/>
        </p:nvSpPr>
        <p:spPr>
          <a:xfrm>
            <a:off x="7086600" y="5138928"/>
            <a:ext cx="4389120" cy="27432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Dedicated green-room access and aftercare</a:t>
            </a:r>
            <a:endParaRPr lang="en-US" sz="800" dirty="0"/>
          </a:p>
        </p:txBody>
      </p:sp>
      <p:sp>
        <p:nvSpPr>
          <p:cNvPr id="28" name="Shape 25"/>
          <p:cNvSpPr/>
          <p:nvPr/>
        </p:nvSpPr>
        <p:spPr>
          <a:xfrm>
            <a:off x="6903720" y="5532120"/>
            <a:ext cx="109728" cy="109728"/>
          </a:xfrm>
          <a:prstGeom prst="ellipse">
            <a:avLst/>
          </a:prstGeom>
          <a:solidFill>
            <a:srgbClr val="E11D2E"/>
          </a:solidFill>
          <a:ln w="12700">
            <a:solidFill>
              <a:srgbClr val="E11D2E"/>
            </a:solidFill>
            <a:prstDash val="solid"/>
          </a:ln>
        </p:spPr>
      </p:sp>
      <p:sp>
        <p:nvSpPr>
          <p:cNvPr id="29" name="Text 26"/>
          <p:cNvSpPr/>
          <p:nvPr/>
        </p:nvSpPr>
        <p:spPr>
          <a:xfrm>
            <a:off x="7086600" y="5440680"/>
            <a:ext cx="4389120" cy="274320"/>
          </a:xfrm>
          <a:prstGeom prst="rect">
            <a:avLst/>
          </a:prstGeom>
          <a:noFill/>
          <a:ln/>
        </p:spPr>
        <p:txBody>
          <a:bodyPr wrap="square" lIns="0" tIns="0" rIns="0" bIns="0" rtlCol="0" anchor="t"/>
          <a:lstStyle/>
          <a:p>
            <a:pPr indent="0" marL="0">
              <a:buNone/>
            </a:pPr>
            <a:r>
              <a:rPr lang="en-US" sz="1000" b="1" dirty="0">
                <a:solidFill>
                  <a:srgbClr val="EEEEEE"/>
                </a:solidFill>
                <a:latin typeface="Calibri" pitchFamily="34" charset="0"/>
                <a:ea typeface="Calibri" pitchFamily="34" charset="-122"/>
                <a:cs typeface="Calibri" pitchFamily="34" charset="-120"/>
              </a:rPr>
              <a:t>Independent post-event audit</a:t>
            </a:r>
            <a:endParaRPr lang="en-US" sz="1000" dirty="0"/>
          </a:p>
        </p:txBody>
      </p:sp>
      <p:sp>
        <p:nvSpPr>
          <p:cNvPr id="30" name="Text 27"/>
          <p:cNvSpPr/>
          <p:nvPr/>
        </p:nvSpPr>
        <p:spPr>
          <a:xfrm>
            <a:off x="7086600" y="5715000"/>
            <a:ext cx="4389120" cy="27432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Published outcomes report, 30 days post</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A0A0A"/>
        </a:solidFill>
      </p:bgPr>
    </p:bg>
    <p:spTree>
      <p:nvGrpSpPr>
        <p:cNvPr id="1" name=""/>
        <p:cNvGrpSpPr/>
        <p:nvPr/>
      </p:nvGrpSpPr>
      <p:grpSpPr>
        <a:xfrm>
          <a:off x="0" y="0"/>
          <a:ext cx="0" cy="0"/>
          <a:chOff x="0" y="0"/>
          <a:chExt cx="0" cy="0"/>
        </a:xfrm>
      </p:grpSpPr>
      <p:pic>
        <p:nvPicPr>
          <p:cNvPr id="2" name="Image 0" descr="/home/claude/adw/adw-logo-transparent.png">    </p:cNvPr>
          <p:cNvPicPr>
            <a:picLocks noChangeAspect="1"/>
          </p:cNvPicPr>
          <p:nvPr/>
        </p:nvPicPr>
        <p:blipFill>
          <a:blip r:embed="rId1"/>
          <a:stretch>
            <a:fillRect/>
          </a:stretch>
        </p:blipFill>
        <p:spPr>
          <a:xfrm>
            <a:off x="11064240" y="320040"/>
            <a:ext cx="960120" cy="402336"/>
          </a:xfrm>
          <a:prstGeom prst="rect">
            <a:avLst/>
          </a:prstGeom>
        </p:spPr>
      </p:pic>
      <p:sp>
        <p:nvSpPr>
          <p:cNvPr id="3" name="Text 0"/>
          <p:cNvSpPr/>
          <p:nvPr/>
        </p:nvSpPr>
        <p:spPr>
          <a:xfrm>
            <a:off x="548640" y="411480"/>
            <a:ext cx="9144000" cy="274320"/>
          </a:xfrm>
          <a:prstGeom prst="rect">
            <a:avLst/>
          </a:prstGeom>
          <a:noFill/>
          <a:ln/>
        </p:spPr>
        <p:txBody>
          <a:bodyPr wrap="square" lIns="0" tIns="0" rIns="0" bIns="0" rtlCol="0" anchor="ctr"/>
          <a:lstStyle/>
          <a:p>
            <a:pPr indent="0" marL="0">
              <a:buNone/>
            </a:pPr>
            <a:r>
              <a:rPr lang="en-US" sz="1000" b="1" spc="500" kern="0" dirty="0">
                <a:solidFill>
                  <a:srgbClr val="E11D2E"/>
                </a:solidFill>
                <a:latin typeface="Calibri" pitchFamily="34" charset="0"/>
                <a:ea typeface="Calibri" pitchFamily="34" charset="-122"/>
                <a:cs typeface="Calibri" pitchFamily="34" charset="-120"/>
              </a:rPr>
              <a:t>GAUTENG + CITY OF CAPE TOWN</a:t>
            </a:r>
            <a:endParaRPr lang="en-US" sz="1000" dirty="0"/>
          </a:p>
        </p:txBody>
      </p:sp>
      <p:sp>
        <p:nvSpPr>
          <p:cNvPr id="4" name="Text 1"/>
          <p:cNvSpPr/>
          <p:nvPr/>
        </p:nvSpPr>
        <p:spPr>
          <a:xfrm>
            <a:off x="548640" y="731520"/>
            <a:ext cx="10515600" cy="914400"/>
          </a:xfrm>
          <a:prstGeom prst="rect">
            <a:avLst/>
          </a:prstGeom>
          <a:noFill/>
          <a:ln/>
        </p:spPr>
        <p:txBody>
          <a:bodyPr wrap="square" lIns="0" tIns="0" rIns="0" bIns="0" rtlCol="0" anchor="t"/>
          <a:lstStyle/>
          <a:p>
            <a:pPr indent="0" marL="0">
              <a:buNone/>
            </a:pPr>
            <a:r>
              <a:rPr lang="en-US" sz="3200" b="1" dirty="0">
                <a:solidFill>
                  <a:srgbClr val="EEEEEE"/>
                </a:solidFill>
                <a:latin typeface="Georgia" pitchFamily="34" charset="0"/>
                <a:ea typeface="Georgia" pitchFamily="34" charset="-122"/>
                <a:cs typeface="Georgia" pitchFamily="34" charset="-120"/>
              </a:rPr>
              <a:t>The cities are buying in.</a:t>
            </a:r>
            <a:endParaRPr lang="en-US" sz="3200" dirty="0"/>
          </a:p>
        </p:txBody>
      </p:sp>
      <p:sp>
        <p:nvSpPr>
          <p:cNvPr id="5" name="Text 2"/>
          <p:cNvSpPr/>
          <p:nvPr/>
        </p:nvSpPr>
        <p:spPr>
          <a:xfrm>
            <a:off x="548640" y="6446520"/>
            <a:ext cx="7315200" cy="274320"/>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HEINEKEN × ADW 2026   ·   MAIN PARTNER PITCH</a:t>
            </a:r>
            <a:endParaRPr lang="en-US" sz="800" dirty="0"/>
          </a:p>
        </p:txBody>
      </p:sp>
      <p:sp>
        <p:nvSpPr>
          <p:cNvPr id="6" name="Text 3"/>
          <p:cNvSpPr/>
          <p:nvPr/>
        </p:nvSpPr>
        <p:spPr>
          <a:xfrm>
            <a:off x="10515600" y="6446520"/>
            <a:ext cx="1097280" cy="274320"/>
          </a:xfrm>
          <a:prstGeom prst="rect">
            <a:avLst/>
          </a:prstGeom>
          <a:noFill/>
          <a:ln/>
        </p:spPr>
        <p:txBody>
          <a:bodyPr wrap="square" lIns="0" tIns="0" rIns="0" bIns="0" rtlCol="0" anchor="ctr"/>
          <a:lstStyle/>
          <a:p>
            <a:pPr algn="r" indent="0" marL="0">
              <a:buNone/>
            </a:pPr>
            <a:r>
              <a:rPr lang="en-US" sz="800" spc="200" kern="0" dirty="0">
                <a:solidFill>
                  <a:srgbClr val="6B6B6B"/>
                </a:solidFill>
                <a:latin typeface="Calibri" pitchFamily="34" charset="0"/>
                <a:ea typeface="Calibri" pitchFamily="34" charset="-122"/>
                <a:cs typeface="Calibri" pitchFamily="34" charset="-120"/>
              </a:rPr>
              <a:t>13 / 17</a:t>
            </a:r>
            <a:endParaRPr lang="en-US" sz="800" dirty="0"/>
          </a:p>
        </p:txBody>
      </p:sp>
      <p:sp>
        <p:nvSpPr>
          <p:cNvPr id="7" name="Text 4"/>
          <p:cNvSpPr/>
          <p:nvPr/>
        </p:nvSpPr>
        <p:spPr>
          <a:xfrm>
            <a:off x="548640" y="1965960"/>
            <a:ext cx="10972800" cy="1097280"/>
          </a:xfrm>
          <a:prstGeom prst="rect">
            <a:avLst/>
          </a:prstGeom>
          <a:noFill/>
          <a:ln/>
        </p:spPr>
        <p:txBody>
          <a:bodyPr wrap="square" lIns="0" tIns="0" rIns="0" bIns="0" rtlCol="0" anchor="t"/>
          <a:lstStyle/>
          <a:p>
            <a:pPr indent="0" marL="0">
              <a:buNone/>
            </a:pPr>
            <a:r>
              <a:rPr lang="en-US" sz="1500" i="1" dirty="0">
                <a:solidFill>
                  <a:srgbClr val="EEEEEE"/>
                </a:solidFill>
                <a:latin typeface="Georgia" pitchFamily="34" charset="0"/>
                <a:ea typeface="Georgia" pitchFamily="34" charset="-122"/>
                <a:cs typeface="Georgia" pitchFamily="34" charset="-120"/>
              </a:rPr>
              <a:t>Heineken's strongest brand-positioning ROI doesn't come from just activating at venues. It comes from being the named partner of the event the cities themselves are endorsing.</a:t>
            </a:r>
            <a:endParaRPr lang="en-US" sz="1500" dirty="0"/>
          </a:p>
        </p:txBody>
      </p:sp>
      <p:sp>
        <p:nvSpPr>
          <p:cNvPr id="8" name="Shape 5"/>
          <p:cNvSpPr/>
          <p:nvPr/>
        </p:nvSpPr>
        <p:spPr>
          <a:xfrm>
            <a:off x="548640" y="3383280"/>
            <a:ext cx="5440680" cy="2834640"/>
          </a:xfrm>
          <a:prstGeom prst="rect">
            <a:avLst/>
          </a:prstGeom>
          <a:solidFill>
            <a:srgbClr val="141414"/>
          </a:solidFill>
          <a:ln w="6350">
            <a:solidFill>
              <a:srgbClr val="2A2A2A"/>
            </a:solidFill>
            <a:prstDash val="solid"/>
          </a:ln>
        </p:spPr>
      </p:sp>
      <p:sp>
        <p:nvSpPr>
          <p:cNvPr id="9" name="Text 6"/>
          <p:cNvSpPr/>
          <p:nvPr/>
        </p:nvSpPr>
        <p:spPr>
          <a:xfrm>
            <a:off x="777240" y="3547872"/>
            <a:ext cx="5029200" cy="274320"/>
          </a:xfrm>
          <a:prstGeom prst="rect">
            <a:avLst/>
          </a:prstGeom>
          <a:noFill/>
          <a:ln/>
        </p:spPr>
        <p:txBody>
          <a:bodyPr wrap="square" lIns="0" tIns="0" rIns="0" bIns="0" rtlCol="0" anchor="ctr"/>
          <a:lstStyle/>
          <a:p>
            <a:pPr indent="0" marL="0">
              <a:buNone/>
            </a:pPr>
            <a:r>
              <a:rPr lang="en-US" sz="900" b="1" spc="300" kern="0" dirty="0">
                <a:solidFill>
                  <a:srgbClr val="C9A84C"/>
                </a:solidFill>
                <a:latin typeface="Calibri" pitchFamily="34" charset="0"/>
                <a:ea typeface="Calibri" pitchFamily="34" charset="-122"/>
                <a:cs typeface="Calibri" pitchFamily="34" charset="-120"/>
              </a:rPr>
              <a:t>WESGRO + CoCT TOURISM</a:t>
            </a:r>
            <a:endParaRPr lang="en-US" sz="900" dirty="0"/>
          </a:p>
        </p:txBody>
      </p:sp>
      <p:sp>
        <p:nvSpPr>
          <p:cNvPr id="10" name="Text 7"/>
          <p:cNvSpPr/>
          <p:nvPr/>
        </p:nvSpPr>
        <p:spPr>
          <a:xfrm>
            <a:off x="777240" y="3858768"/>
            <a:ext cx="5029200" cy="457200"/>
          </a:xfrm>
          <a:prstGeom prst="rect">
            <a:avLst/>
          </a:prstGeom>
          <a:noFill/>
          <a:ln/>
        </p:spPr>
        <p:txBody>
          <a:bodyPr wrap="square" lIns="0" tIns="0" rIns="0" bIns="0" rtlCol="0" anchor="ctr"/>
          <a:lstStyle/>
          <a:p>
            <a:pPr indent="0" marL="0">
              <a:buNone/>
            </a:pPr>
            <a:r>
              <a:rPr lang="en-US" sz="2000" b="1" i="1" dirty="0">
                <a:solidFill>
                  <a:srgbClr val="EEEEEE"/>
                </a:solidFill>
                <a:latin typeface="Georgia" pitchFamily="34" charset="0"/>
                <a:ea typeface="Georgia" pitchFamily="34" charset="-122"/>
                <a:cs typeface="Georgia" pitchFamily="34" charset="-120"/>
              </a:rPr>
              <a:t>CITY OF CAPE TOWN</a:t>
            </a:r>
            <a:endParaRPr lang="en-US" sz="2000" dirty="0"/>
          </a:p>
        </p:txBody>
      </p:sp>
      <p:sp>
        <p:nvSpPr>
          <p:cNvPr id="11" name="Text 8"/>
          <p:cNvSpPr/>
          <p:nvPr/>
        </p:nvSpPr>
        <p:spPr>
          <a:xfrm>
            <a:off x="777240" y="4370832"/>
            <a:ext cx="5029200" cy="274320"/>
          </a:xfrm>
          <a:prstGeom prst="rect">
            <a:avLst/>
          </a:prstGeom>
          <a:noFill/>
          <a:ln/>
        </p:spPr>
        <p:txBody>
          <a:bodyPr wrap="square" lIns="0" tIns="0" rIns="0" bIns="0" rtlCol="0" anchor="ctr"/>
          <a:lstStyle/>
          <a:p>
            <a:pPr indent="0" marL="0">
              <a:buNone/>
            </a:pPr>
            <a:r>
              <a:rPr lang="en-US" sz="1000" b="1" spc="100" kern="0" dirty="0">
                <a:solidFill>
                  <a:srgbClr val="E11D2E"/>
                </a:solidFill>
                <a:latin typeface="Calibri" pitchFamily="34" charset="0"/>
                <a:ea typeface="Calibri" pitchFamily="34" charset="-122"/>
                <a:cs typeface="Calibri" pitchFamily="34" charset="-120"/>
              </a:rPr>
              <a:t>R5M tourism-partnership package</a:t>
            </a:r>
            <a:endParaRPr lang="en-US" sz="1000" dirty="0"/>
          </a:p>
        </p:txBody>
      </p:sp>
      <p:sp>
        <p:nvSpPr>
          <p:cNvPr id="12" name="Shape 9"/>
          <p:cNvSpPr/>
          <p:nvPr/>
        </p:nvSpPr>
        <p:spPr>
          <a:xfrm>
            <a:off x="822960" y="4828032"/>
            <a:ext cx="73152" cy="73152"/>
          </a:xfrm>
          <a:prstGeom prst="ellipse">
            <a:avLst/>
          </a:prstGeom>
          <a:solidFill>
            <a:srgbClr val="C9A84C"/>
          </a:solidFill>
          <a:ln w="12700">
            <a:solidFill>
              <a:srgbClr val="C9A84C"/>
            </a:solidFill>
            <a:prstDash val="solid"/>
          </a:ln>
        </p:spPr>
      </p:sp>
      <p:sp>
        <p:nvSpPr>
          <p:cNvPr id="13" name="Text 10"/>
          <p:cNvSpPr/>
          <p:nvPr/>
        </p:nvSpPr>
        <p:spPr>
          <a:xfrm>
            <a:off x="960120" y="4754880"/>
            <a:ext cx="4846320" cy="320040"/>
          </a:xfrm>
          <a:prstGeom prst="rect">
            <a:avLst/>
          </a:prstGeom>
          <a:noFill/>
          <a:ln/>
        </p:spPr>
        <p:txBody>
          <a:bodyPr wrap="square" lIns="0" tIns="0" rIns="0" bIns="0" rtlCol="0" anchor="t"/>
          <a:lstStyle/>
          <a:p>
            <a:pPr indent="0" marL="0">
              <a:buNone/>
            </a:pPr>
            <a:r>
              <a:rPr lang="en-US" sz="900" dirty="0">
                <a:solidFill>
                  <a:srgbClr val="EEEEEE"/>
                </a:solidFill>
                <a:latin typeface="Calibri" pitchFamily="34" charset="0"/>
                <a:ea typeface="Calibri" pitchFamily="34" charset="-122"/>
                <a:cs typeface="Calibri" pitchFamily="34" charset="-120"/>
              </a:rPr>
              <a:t>Destination marketing co-promotion — CT tourism boards Dec 2026 campaign names ADW as anchor event</a:t>
            </a:r>
            <a:endParaRPr lang="en-US" sz="900" dirty="0"/>
          </a:p>
        </p:txBody>
      </p:sp>
      <p:sp>
        <p:nvSpPr>
          <p:cNvPr id="14" name="Shape 11"/>
          <p:cNvSpPr/>
          <p:nvPr/>
        </p:nvSpPr>
        <p:spPr>
          <a:xfrm>
            <a:off x="822960" y="5148072"/>
            <a:ext cx="73152" cy="73152"/>
          </a:xfrm>
          <a:prstGeom prst="ellipse">
            <a:avLst/>
          </a:prstGeom>
          <a:solidFill>
            <a:srgbClr val="C9A84C"/>
          </a:solidFill>
          <a:ln w="12700">
            <a:solidFill>
              <a:srgbClr val="C9A84C"/>
            </a:solidFill>
            <a:prstDash val="solid"/>
          </a:ln>
        </p:spPr>
      </p:sp>
      <p:sp>
        <p:nvSpPr>
          <p:cNvPr id="15" name="Text 12"/>
          <p:cNvSpPr/>
          <p:nvPr/>
        </p:nvSpPr>
        <p:spPr>
          <a:xfrm>
            <a:off x="960120" y="5074920"/>
            <a:ext cx="4846320" cy="320040"/>
          </a:xfrm>
          <a:prstGeom prst="rect">
            <a:avLst/>
          </a:prstGeom>
          <a:noFill/>
          <a:ln/>
        </p:spPr>
        <p:txBody>
          <a:bodyPr wrap="square" lIns="0" tIns="0" rIns="0" bIns="0" rtlCol="0" anchor="t"/>
          <a:lstStyle/>
          <a:p>
            <a:pPr indent="0" marL="0">
              <a:buNone/>
            </a:pPr>
            <a:r>
              <a:rPr lang="en-US" sz="900" dirty="0">
                <a:solidFill>
                  <a:srgbClr val="EEEEEE"/>
                </a:solidFill>
                <a:latin typeface="Calibri" pitchFamily="34" charset="0"/>
                <a:ea typeface="Calibri" pitchFamily="34" charset="-122"/>
                <a:cs typeface="Calibri" pitchFamily="34" charset="-120"/>
              </a:rPr>
              <a:t>City-side wayfinding, permits and street activation support</a:t>
            </a:r>
            <a:endParaRPr lang="en-US" sz="900" dirty="0"/>
          </a:p>
        </p:txBody>
      </p:sp>
      <p:sp>
        <p:nvSpPr>
          <p:cNvPr id="16" name="Shape 13"/>
          <p:cNvSpPr/>
          <p:nvPr/>
        </p:nvSpPr>
        <p:spPr>
          <a:xfrm>
            <a:off x="822960" y="5468112"/>
            <a:ext cx="73152" cy="73152"/>
          </a:xfrm>
          <a:prstGeom prst="ellipse">
            <a:avLst/>
          </a:prstGeom>
          <a:solidFill>
            <a:srgbClr val="C9A84C"/>
          </a:solidFill>
          <a:ln w="12700">
            <a:solidFill>
              <a:srgbClr val="C9A84C"/>
            </a:solidFill>
            <a:prstDash val="solid"/>
          </a:ln>
        </p:spPr>
      </p:sp>
      <p:sp>
        <p:nvSpPr>
          <p:cNvPr id="17" name="Text 14"/>
          <p:cNvSpPr/>
          <p:nvPr/>
        </p:nvSpPr>
        <p:spPr>
          <a:xfrm>
            <a:off x="960120" y="5394960"/>
            <a:ext cx="4846320" cy="320040"/>
          </a:xfrm>
          <a:prstGeom prst="rect">
            <a:avLst/>
          </a:prstGeom>
          <a:noFill/>
          <a:ln/>
        </p:spPr>
        <p:txBody>
          <a:bodyPr wrap="square" lIns="0" tIns="0" rIns="0" bIns="0" rtlCol="0" anchor="t"/>
          <a:lstStyle/>
          <a:p>
            <a:pPr indent="0" marL="0">
              <a:buNone/>
            </a:pPr>
            <a:r>
              <a:rPr lang="en-US" sz="900" dirty="0">
                <a:solidFill>
                  <a:srgbClr val="EEEEEE"/>
                </a:solidFill>
                <a:latin typeface="Calibri" pitchFamily="34" charset="0"/>
                <a:ea typeface="Calibri" pitchFamily="34" charset="-122"/>
                <a:cs typeface="Calibri" pitchFamily="34" charset="-120"/>
              </a:rPr>
              <a:t>Mayoral welcome at the awards ceremony</a:t>
            </a:r>
            <a:endParaRPr lang="en-US" sz="900" dirty="0"/>
          </a:p>
        </p:txBody>
      </p:sp>
      <p:sp>
        <p:nvSpPr>
          <p:cNvPr id="18" name="Shape 15"/>
          <p:cNvSpPr/>
          <p:nvPr/>
        </p:nvSpPr>
        <p:spPr>
          <a:xfrm>
            <a:off x="822960" y="5788152"/>
            <a:ext cx="73152" cy="73152"/>
          </a:xfrm>
          <a:prstGeom prst="ellipse">
            <a:avLst/>
          </a:prstGeom>
          <a:solidFill>
            <a:srgbClr val="C9A84C"/>
          </a:solidFill>
          <a:ln w="12700">
            <a:solidFill>
              <a:srgbClr val="C9A84C"/>
            </a:solidFill>
            <a:prstDash val="solid"/>
          </a:ln>
        </p:spPr>
      </p:sp>
      <p:sp>
        <p:nvSpPr>
          <p:cNvPr id="19" name="Text 16"/>
          <p:cNvSpPr/>
          <p:nvPr/>
        </p:nvSpPr>
        <p:spPr>
          <a:xfrm>
            <a:off x="960120" y="5715000"/>
            <a:ext cx="4846320" cy="320040"/>
          </a:xfrm>
          <a:prstGeom prst="rect">
            <a:avLst/>
          </a:prstGeom>
          <a:noFill/>
          <a:ln/>
        </p:spPr>
        <p:txBody>
          <a:bodyPr wrap="square" lIns="0" tIns="0" rIns="0" bIns="0" rtlCol="0" anchor="t"/>
          <a:lstStyle/>
          <a:p>
            <a:pPr indent="0" marL="0">
              <a:buNone/>
            </a:pPr>
            <a:r>
              <a:rPr lang="en-US" sz="900" dirty="0">
                <a:solidFill>
                  <a:srgbClr val="EEEEEE"/>
                </a:solidFill>
                <a:latin typeface="Calibri" pitchFamily="34" charset="0"/>
                <a:ea typeface="Calibri" pitchFamily="34" charset="-122"/>
                <a:cs typeface="Calibri" pitchFamily="34" charset="-120"/>
              </a:rPr>
              <a:t>International visitor-spend data shared post-event</a:t>
            </a:r>
            <a:endParaRPr lang="en-US" sz="900" dirty="0"/>
          </a:p>
        </p:txBody>
      </p:sp>
      <p:sp>
        <p:nvSpPr>
          <p:cNvPr id="20" name="Shape 17"/>
          <p:cNvSpPr/>
          <p:nvPr/>
        </p:nvSpPr>
        <p:spPr>
          <a:xfrm>
            <a:off x="6126480" y="3383280"/>
            <a:ext cx="5440680" cy="2834640"/>
          </a:xfrm>
          <a:prstGeom prst="rect">
            <a:avLst/>
          </a:prstGeom>
          <a:solidFill>
            <a:srgbClr val="141414"/>
          </a:solidFill>
          <a:ln w="6350">
            <a:solidFill>
              <a:srgbClr val="2A2A2A"/>
            </a:solidFill>
            <a:prstDash val="solid"/>
          </a:ln>
        </p:spPr>
      </p:sp>
      <p:sp>
        <p:nvSpPr>
          <p:cNvPr id="21" name="Text 18"/>
          <p:cNvSpPr/>
          <p:nvPr/>
        </p:nvSpPr>
        <p:spPr>
          <a:xfrm>
            <a:off x="6355080" y="3547872"/>
            <a:ext cx="5029200" cy="274320"/>
          </a:xfrm>
          <a:prstGeom prst="rect">
            <a:avLst/>
          </a:prstGeom>
          <a:noFill/>
          <a:ln/>
        </p:spPr>
        <p:txBody>
          <a:bodyPr wrap="square" lIns="0" tIns="0" rIns="0" bIns="0" rtlCol="0" anchor="ctr"/>
          <a:lstStyle/>
          <a:p>
            <a:pPr indent="0" marL="0">
              <a:buNone/>
            </a:pPr>
            <a:r>
              <a:rPr lang="en-US" sz="900" b="1" spc="300" kern="0" dirty="0">
                <a:solidFill>
                  <a:srgbClr val="C9A84C"/>
                </a:solidFill>
                <a:latin typeface="Calibri" pitchFamily="34" charset="0"/>
                <a:ea typeface="Calibri" pitchFamily="34" charset="-122"/>
                <a:cs typeface="Calibri" pitchFamily="34" charset="-120"/>
              </a:rPr>
              <a:t>JOHANNESBURG TOURISM</a:t>
            </a:r>
            <a:endParaRPr lang="en-US" sz="900" dirty="0"/>
          </a:p>
        </p:txBody>
      </p:sp>
      <p:sp>
        <p:nvSpPr>
          <p:cNvPr id="22" name="Text 19"/>
          <p:cNvSpPr/>
          <p:nvPr/>
        </p:nvSpPr>
        <p:spPr>
          <a:xfrm>
            <a:off x="6355080" y="3858768"/>
            <a:ext cx="5029200" cy="457200"/>
          </a:xfrm>
          <a:prstGeom prst="rect">
            <a:avLst/>
          </a:prstGeom>
          <a:noFill/>
          <a:ln/>
        </p:spPr>
        <p:txBody>
          <a:bodyPr wrap="square" lIns="0" tIns="0" rIns="0" bIns="0" rtlCol="0" anchor="ctr"/>
          <a:lstStyle/>
          <a:p>
            <a:pPr indent="0" marL="0">
              <a:buNone/>
            </a:pPr>
            <a:r>
              <a:rPr lang="en-US" sz="2000" b="1" i="1" dirty="0">
                <a:solidFill>
                  <a:srgbClr val="EEEEEE"/>
                </a:solidFill>
                <a:latin typeface="Georgia" pitchFamily="34" charset="0"/>
                <a:ea typeface="Georgia" pitchFamily="34" charset="-122"/>
                <a:cs typeface="Georgia" pitchFamily="34" charset="-120"/>
              </a:rPr>
              <a:t>GAUTENG / JOHANNESBURG</a:t>
            </a:r>
            <a:endParaRPr lang="en-US" sz="2000" dirty="0"/>
          </a:p>
        </p:txBody>
      </p:sp>
      <p:sp>
        <p:nvSpPr>
          <p:cNvPr id="23" name="Text 20"/>
          <p:cNvSpPr/>
          <p:nvPr/>
        </p:nvSpPr>
        <p:spPr>
          <a:xfrm>
            <a:off x="6355080" y="4370832"/>
            <a:ext cx="5029200" cy="274320"/>
          </a:xfrm>
          <a:prstGeom prst="rect">
            <a:avLst/>
          </a:prstGeom>
          <a:noFill/>
          <a:ln/>
        </p:spPr>
        <p:txBody>
          <a:bodyPr wrap="square" lIns="0" tIns="0" rIns="0" bIns="0" rtlCol="0" anchor="ctr"/>
          <a:lstStyle/>
          <a:p>
            <a:pPr indent="0" marL="0">
              <a:buNone/>
            </a:pPr>
            <a:r>
              <a:rPr lang="en-US" sz="1000" b="1" spc="100" kern="0" dirty="0">
                <a:solidFill>
                  <a:srgbClr val="E11D2E"/>
                </a:solidFill>
                <a:latin typeface="Calibri" pitchFamily="34" charset="0"/>
                <a:ea typeface="Calibri" pitchFamily="34" charset="-122"/>
                <a:cs typeface="Calibri" pitchFamily="34" charset="-120"/>
              </a:rPr>
              <a:t>R2M tourism-partnership package</a:t>
            </a:r>
            <a:endParaRPr lang="en-US" sz="1000" dirty="0"/>
          </a:p>
        </p:txBody>
      </p:sp>
      <p:sp>
        <p:nvSpPr>
          <p:cNvPr id="24" name="Shape 21"/>
          <p:cNvSpPr/>
          <p:nvPr/>
        </p:nvSpPr>
        <p:spPr>
          <a:xfrm>
            <a:off x="6400800" y="4828032"/>
            <a:ext cx="73152" cy="73152"/>
          </a:xfrm>
          <a:prstGeom prst="ellipse">
            <a:avLst/>
          </a:prstGeom>
          <a:solidFill>
            <a:srgbClr val="C9A84C"/>
          </a:solidFill>
          <a:ln w="12700">
            <a:solidFill>
              <a:srgbClr val="C9A84C"/>
            </a:solidFill>
            <a:prstDash val="solid"/>
          </a:ln>
        </p:spPr>
      </p:sp>
      <p:sp>
        <p:nvSpPr>
          <p:cNvPr id="25" name="Text 22"/>
          <p:cNvSpPr/>
          <p:nvPr/>
        </p:nvSpPr>
        <p:spPr>
          <a:xfrm>
            <a:off x="6537960" y="4754880"/>
            <a:ext cx="4846320" cy="320040"/>
          </a:xfrm>
          <a:prstGeom prst="rect">
            <a:avLst/>
          </a:prstGeom>
          <a:noFill/>
          <a:ln/>
        </p:spPr>
        <p:txBody>
          <a:bodyPr wrap="square" lIns="0" tIns="0" rIns="0" bIns="0" rtlCol="0" anchor="t"/>
          <a:lstStyle/>
          <a:p>
            <a:pPr indent="0" marL="0">
              <a:buNone/>
            </a:pPr>
            <a:r>
              <a:rPr lang="en-US" sz="900" dirty="0">
                <a:solidFill>
                  <a:srgbClr val="EEEEEE"/>
                </a:solidFill>
                <a:latin typeface="Calibri" pitchFamily="34" charset="0"/>
                <a:ea typeface="Calibri" pitchFamily="34" charset="-122"/>
                <a:cs typeface="Calibri" pitchFamily="34" charset="-120"/>
              </a:rPr>
              <a:t>Gauteng Tourism Authority formal host endorsement</a:t>
            </a:r>
            <a:endParaRPr lang="en-US" sz="900" dirty="0"/>
          </a:p>
        </p:txBody>
      </p:sp>
      <p:sp>
        <p:nvSpPr>
          <p:cNvPr id="26" name="Shape 23"/>
          <p:cNvSpPr/>
          <p:nvPr/>
        </p:nvSpPr>
        <p:spPr>
          <a:xfrm>
            <a:off x="6400800" y="5148072"/>
            <a:ext cx="73152" cy="73152"/>
          </a:xfrm>
          <a:prstGeom prst="ellipse">
            <a:avLst/>
          </a:prstGeom>
          <a:solidFill>
            <a:srgbClr val="C9A84C"/>
          </a:solidFill>
          <a:ln w="12700">
            <a:solidFill>
              <a:srgbClr val="C9A84C"/>
            </a:solidFill>
            <a:prstDash val="solid"/>
          </a:ln>
        </p:spPr>
      </p:sp>
      <p:sp>
        <p:nvSpPr>
          <p:cNvPr id="27" name="Text 24"/>
          <p:cNvSpPr/>
          <p:nvPr/>
        </p:nvSpPr>
        <p:spPr>
          <a:xfrm>
            <a:off x="6537960" y="5074920"/>
            <a:ext cx="4846320" cy="320040"/>
          </a:xfrm>
          <a:prstGeom prst="rect">
            <a:avLst/>
          </a:prstGeom>
          <a:noFill/>
          <a:ln/>
        </p:spPr>
        <p:txBody>
          <a:bodyPr wrap="square" lIns="0" tIns="0" rIns="0" bIns="0" rtlCol="0" anchor="t"/>
          <a:lstStyle/>
          <a:p>
            <a:pPr indent="0" marL="0">
              <a:buNone/>
            </a:pPr>
            <a:r>
              <a:rPr lang="en-US" sz="900" dirty="0">
                <a:solidFill>
                  <a:srgbClr val="EEEEEE"/>
                </a:solidFill>
                <a:latin typeface="Calibri" pitchFamily="34" charset="0"/>
                <a:ea typeface="Calibri" pitchFamily="34" charset="-122"/>
                <a:cs typeface="Calibri" pitchFamily="34" charset="-120"/>
              </a:rPr>
              <a:t>JHB Tourism destination marketing co-promo</a:t>
            </a:r>
            <a:endParaRPr lang="en-US" sz="900" dirty="0"/>
          </a:p>
        </p:txBody>
      </p:sp>
      <p:sp>
        <p:nvSpPr>
          <p:cNvPr id="28" name="Shape 25"/>
          <p:cNvSpPr/>
          <p:nvPr/>
        </p:nvSpPr>
        <p:spPr>
          <a:xfrm>
            <a:off x="6400800" y="5468112"/>
            <a:ext cx="73152" cy="73152"/>
          </a:xfrm>
          <a:prstGeom prst="ellipse">
            <a:avLst/>
          </a:prstGeom>
          <a:solidFill>
            <a:srgbClr val="C9A84C"/>
          </a:solidFill>
          <a:ln w="12700">
            <a:solidFill>
              <a:srgbClr val="C9A84C"/>
            </a:solidFill>
            <a:prstDash val="solid"/>
          </a:ln>
        </p:spPr>
      </p:sp>
      <p:sp>
        <p:nvSpPr>
          <p:cNvPr id="29" name="Text 26"/>
          <p:cNvSpPr/>
          <p:nvPr/>
        </p:nvSpPr>
        <p:spPr>
          <a:xfrm>
            <a:off x="6537960" y="5394960"/>
            <a:ext cx="4846320" cy="320040"/>
          </a:xfrm>
          <a:prstGeom prst="rect">
            <a:avLst/>
          </a:prstGeom>
          <a:noFill/>
          <a:ln/>
        </p:spPr>
        <p:txBody>
          <a:bodyPr wrap="square" lIns="0" tIns="0" rIns="0" bIns="0" rtlCol="0" anchor="t"/>
          <a:lstStyle/>
          <a:p>
            <a:pPr indent="0" marL="0">
              <a:buNone/>
            </a:pPr>
            <a:r>
              <a:rPr lang="en-US" sz="900" dirty="0">
                <a:solidFill>
                  <a:srgbClr val="EEEEEE"/>
                </a:solidFill>
                <a:latin typeface="Calibri" pitchFamily="34" charset="0"/>
                <a:ea typeface="Calibri" pitchFamily="34" charset="-122"/>
                <a:cs typeface="Calibri" pitchFamily="34" charset="-120"/>
              </a:rPr>
              <a:t>Sandton-Bryanston night-time economy policy signals</a:t>
            </a:r>
            <a:endParaRPr lang="en-US" sz="900" dirty="0"/>
          </a:p>
        </p:txBody>
      </p:sp>
      <p:sp>
        <p:nvSpPr>
          <p:cNvPr id="30" name="Shape 27"/>
          <p:cNvSpPr/>
          <p:nvPr/>
        </p:nvSpPr>
        <p:spPr>
          <a:xfrm>
            <a:off x="6400800" y="5788152"/>
            <a:ext cx="73152" cy="73152"/>
          </a:xfrm>
          <a:prstGeom prst="ellipse">
            <a:avLst/>
          </a:prstGeom>
          <a:solidFill>
            <a:srgbClr val="C9A84C"/>
          </a:solidFill>
          <a:ln w="12700">
            <a:solidFill>
              <a:srgbClr val="C9A84C"/>
            </a:solidFill>
            <a:prstDash val="solid"/>
          </a:ln>
        </p:spPr>
      </p:sp>
      <p:sp>
        <p:nvSpPr>
          <p:cNvPr id="31" name="Text 28"/>
          <p:cNvSpPr/>
          <p:nvPr/>
        </p:nvSpPr>
        <p:spPr>
          <a:xfrm>
            <a:off x="6537960" y="5715000"/>
            <a:ext cx="4846320" cy="320040"/>
          </a:xfrm>
          <a:prstGeom prst="rect">
            <a:avLst/>
          </a:prstGeom>
          <a:noFill/>
          <a:ln/>
        </p:spPr>
        <p:txBody>
          <a:bodyPr wrap="square" lIns="0" tIns="0" rIns="0" bIns="0" rtlCol="0" anchor="t"/>
          <a:lstStyle/>
          <a:p>
            <a:pPr indent="0" marL="0">
              <a:buNone/>
            </a:pPr>
            <a:r>
              <a:rPr lang="en-US" sz="900" dirty="0">
                <a:solidFill>
                  <a:srgbClr val="EEEEEE"/>
                </a:solidFill>
                <a:latin typeface="Calibri" pitchFamily="34" charset="0"/>
                <a:ea typeface="Calibri" pitchFamily="34" charset="-122"/>
                <a:cs typeface="Calibri" pitchFamily="34" charset="-120"/>
              </a:rPr>
              <a:t>Safety and infrastructure coordination across JHB venues</a:t>
            </a:r>
            <a:endParaRPr lang="en-US" sz="900" dirty="0"/>
          </a:p>
        </p:txBody>
      </p:sp>
      <p:sp>
        <p:nvSpPr>
          <p:cNvPr id="32" name="Text 29"/>
          <p:cNvSpPr/>
          <p:nvPr/>
        </p:nvSpPr>
        <p:spPr>
          <a:xfrm>
            <a:off x="548640" y="6309360"/>
            <a:ext cx="10972800" cy="274320"/>
          </a:xfrm>
          <a:prstGeom prst="rect">
            <a:avLst/>
          </a:prstGeom>
          <a:noFill/>
          <a:ln/>
        </p:spPr>
        <p:txBody>
          <a:bodyPr wrap="square" lIns="0" tIns="0" rIns="0" bIns="0" rtlCol="0" anchor="ctr"/>
          <a:lstStyle/>
          <a:p>
            <a:pPr indent="0" marL="0">
              <a:buNone/>
            </a:pPr>
            <a:r>
              <a:rPr lang="en-US" sz="1000" i="1" dirty="0">
                <a:solidFill>
                  <a:srgbClr val="C9A84C"/>
                </a:solidFill>
                <a:latin typeface="Georgia" pitchFamily="34" charset="0"/>
                <a:ea typeface="Georgia" pitchFamily="34" charset="-122"/>
                <a:cs typeface="Georgia" pitchFamily="34" charset="-120"/>
              </a:rPr>
              <a:t>Heineken is the named brand the cities endorse. That's a brand-positioning asset no venue activation can replicate.</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A0A0A"/>
        </a:solidFill>
      </p:bgPr>
    </p:bg>
    <p:spTree>
      <p:nvGrpSpPr>
        <p:cNvPr id="1" name=""/>
        <p:cNvGrpSpPr/>
        <p:nvPr/>
      </p:nvGrpSpPr>
      <p:grpSpPr>
        <a:xfrm>
          <a:off x="0" y="0"/>
          <a:ext cx="0" cy="0"/>
          <a:chOff x="0" y="0"/>
          <a:chExt cx="0" cy="0"/>
        </a:xfrm>
      </p:grpSpPr>
      <p:pic>
        <p:nvPicPr>
          <p:cNvPr id="2" name="Image 0" descr="/home/claude/adw/adw-logo-transparent.png">    </p:cNvPr>
          <p:cNvPicPr>
            <a:picLocks noChangeAspect="1"/>
          </p:cNvPicPr>
          <p:nvPr/>
        </p:nvPicPr>
        <p:blipFill>
          <a:blip r:embed="rId1"/>
          <a:stretch>
            <a:fillRect/>
          </a:stretch>
        </p:blipFill>
        <p:spPr>
          <a:xfrm>
            <a:off x="11064240" y="320040"/>
            <a:ext cx="960120" cy="402336"/>
          </a:xfrm>
          <a:prstGeom prst="rect">
            <a:avLst/>
          </a:prstGeom>
        </p:spPr>
      </p:pic>
      <p:sp>
        <p:nvSpPr>
          <p:cNvPr id="3" name="Text 0"/>
          <p:cNvSpPr/>
          <p:nvPr/>
        </p:nvSpPr>
        <p:spPr>
          <a:xfrm>
            <a:off x="548640" y="411480"/>
            <a:ext cx="9144000" cy="274320"/>
          </a:xfrm>
          <a:prstGeom prst="rect">
            <a:avLst/>
          </a:prstGeom>
          <a:noFill/>
          <a:ln/>
        </p:spPr>
        <p:txBody>
          <a:bodyPr wrap="square" lIns="0" tIns="0" rIns="0" bIns="0" rtlCol="0" anchor="ctr"/>
          <a:lstStyle/>
          <a:p>
            <a:pPr indent="0" marL="0">
              <a:buNone/>
            </a:pPr>
            <a:r>
              <a:rPr lang="en-US" sz="1000" b="1" spc="500" kern="0" dirty="0">
                <a:solidFill>
                  <a:srgbClr val="E11D2E"/>
                </a:solidFill>
                <a:latin typeface="Calibri" pitchFamily="34" charset="0"/>
                <a:ea typeface="Calibri" pitchFamily="34" charset="-122"/>
                <a:cs typeface="Calibri" pitchFamily="34" charset="-120"/>
              </a:rPr>
              <a:t>COSTS · REVENUE · MARGIN · YEAR 1</a:t>
            </a:r>
            <a:endParaRPr lang="en-US" sz="1000" dirty="0"/>
          </a:p>
        </p:txBody>
      </p:sp>
      <p:sp>
        <p:nvSpPr>
          <p:cNvPr id="4" name="Text 1"/>
          <p:cNvSpPr/>
          <p:nvPr/>
        </p:nvSpPr>
        <p:spPr>
          <a:xfrm>
            <a:off x="548640" y="731520"/>
            <a:ext cx="10515600" cy="914400"/>
          </a:xfrm>
          <a:prstGeom prst="rect">
            <a:avLst/>
          </a:prstGeom>
          <a:noFill/>
          <a:ln/>
        </p:spPr>
        <p:txBody>
          <a:bodyPr wrap="square" lIns="0" tIns="0" rIns="0" bIns="0" rtlCol="0" anchor="t"/>
          <a:lstStyle/>
          <a:p>
            <a:pPr indent="0" marL="0">
              <a:buNone/>
            </a:pPr>
            <a:r>
              <a:rPr lang="en-US" sz="3200" b="1" dirty="0">
                <a:solidFill>
                  <a:srgbClr val="EEEEEE"/>
                </a:solidFill>
                <a:latin typeface="Georgia" pitchFamily="34" charset="0"/>
                <a:ea typeface="Georgia" pitchFamily="34" charset="-122"/>
                <a:cs typeface="Georgia" pitchFamily="34" charset="-120"/>
              </a:rPr>
              <a:t>The numbers.</a:t>
            </a:r>
            <a:endParaRPr lang="en-US" sz="3200" dirty="0"/>
          </a:p>
        </p:txBody>
      </p:sp>
      <p:sp>
        <p:nvSpPr>
          <p:cNvPr id="5" name="Text 2"/>
          <p:cNvSpPr/>
          <p:nvPr/>
        </p:nvSpPr>
        <p:spPr>
          <a:xfrm>
            <a:off x="548640" y="6446520"/>
            <a:ext cx="7315200" cy="274320"/>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HEINEKEN × ADW 2026   ·   MAIN PARTNER PITCH</a:t>
            </a:r>
            <a:endParaRPr lang="en-US" sz="800" dirty="0"/>
          </a:p>
        </p:txBody>
      </p:sp>
      <p:sp>
        <p:nvSpPr>
          <p:cNvPr id="6" name="Text 3"/>
          <p:cNvSpPr/>
          <p:nvPr/>
        </p:nvSpPr>
        <p:spPr>
          <a:xfrm>
            <a:off x="10515600" y="6446520"/>
            <a:ext cx="1097280" cy="274320"/>
          </a:xfrm>
          <a:prstGeom prst="rect">
            <a:avLst/>
          </a:prstGeom>
          <a:noFill/>
          <a:ln/>
        </p:spPr>
        <p:txBody>
          <a:bodyPr wrap="square" lIns="0" tIns="0" rIns="0" bIns="0" rtlCol="0" anchor="ctr"/>
          <a:lstStyle/>
          <a:p>
            <a:pPr algn="r" indent="0" marL="0">
              <a:buNone/>
            </a:pPr>
            <a:r>
              <a:rPr lang="en-US" sz="800" spc="200" kern="0" dirty="0">
                <a:solidFill>
                  <a:srgbClr val="6B6B6B"/>
                </a:solidFill>
                <a:latin typeface="Calibri" pitchFamily="34" charset="0"/>
                <a:ea typeface="Calibri" pitchFamily="34" charset="-122"/>
                <a:cs typeface="Calibri" pitchFamily="34" charset="-120"/>
              </a:rPr>
              <a:t>14 / 17</a:t>
            </a:r>
            <a:endParaRPr lang="en-US" sz="800" dirty="0"/>
          </a:p>
        </p:txBody>
      </p:sp>
      <p:sp>
        <p:nvSpPr>
          <p:cNvPr id="7" name="Text 4"/>
          <p:cNvSpPr/>
          <p:nvPr/>
        </p:nvSpPr>
        <p:spPr>
          <a:xfrm>
            <a:off x="548640" y="1920240"/>
            <a:ext cx="2743200" cy="822960"/>
          </a:xfrm>
          <a:prstGeom prst="rect">
            <a:avLst/>
          </a:prstGeom>
          <a:noFill/>
          <a:ln/>
        </p:spPr>
        <p:txBody>
          <a:bodyPr wrap="square" lIns="0" tIns="0" rIns="0" bIns="0" rtlCol="0" anchor="t"/>
          <a:lstStyle/>
          <a:p>
            <a:pPr indent="0" marL="0">
              <a:buNone/>
            </a:pPr>
            <a:r>
              <a:rPr lang="en-US" sz="4800" b="1" dirty="0">
                <a:solidFill>
                  <a:srgbClr val="EEEEEE"/>
                </a:solidFill>
                <a:latin typeface="Georgia" pitchFamily="34" charset="0"/>
                <a:ea typeface="Georgia" pitchFamily="34" charset="-122"/>
                <a:cs typeface="Georgia" pitchFamily="34" charset="-120"/>
              </a:rPr>
              <a:t>R28m</a:t>
            </a:r>
            <a:endParaRPr lang="en-US" sz="4800" dirty="0"/>
          </a:p>
        </p:txBody>
      </p:sp>
      <p:sp>
        <p:nvSpPr>
          <p:cNvPr id="8" name="Text 5"/>
          <p:cNvSpPr/>
          <p:nvPr/>
        </p:nvSpPr>
        <p:spPr>
          <a:xfrm>
            <a:off x="548640" y="2697480"/>
            <a:ext cx="2743200" cy="274320"/>
          </a:xfrm>
          <a:prstGeom prst="rect">
            <a:avLst/>
          </a:prstGeom>
          <a:noFill/>
          <a:ln/>
        </p:spPr>
        <p:txBody>
          <a:bodyPr wrap="square" lIns="0" tIns="0" rIns="0" bIns="0" rtlCol="0" anchor="ctr"/>
          <a:lstStyle/>
          <a:p>
            <a:pPr indent="0" marL="0">
              <a:buNone/>
            </a:pPr>
            <a:r>
              <a:rPr lang="en-US" sz="900" b="1" spc="300" kern="0" dirty="0">
                <a:solidFill>
                  <a:srgbClr val="EEEEEE"/>
                </a:solidFill>
                <a:latin typeface="Calibri" pitchFamily="34" charset="0"/>
                <a:ea typeface="Calibri" pitchFamily="34" charset="-122"/>
                <a:cs typeface="Calibri" pitchFamily="34" charset="-120"/>
              </a:rPr>
              <a:t>COST BASE</a:t>
            </a:r>
            <a:endParaRPr lang="en-US" sz="900" dirty="0"/>
          </a:p>
        </p:txBody>
      </p:sp>
      <p:sp>
        <p:nvSpPr>
          <p:cNvPr id="9" name="Text 6"/>
          <p:cNvSpPr/>
          <p:nvPr/>
        </p:nvSpPr>
        <p:spPr>
          <a:xfrm>
            <a:off x="548640" y="2971800"/>
            <a:ext cx="2743200" cy="274320"/>
          </a:xfrm>
          <a:prstGeom prst="rect">
            <a:avLst/>
          </a:prstGeom>
          <a:noFill/>
          <a:ln/>
        </p:spPr>
        <p:txBody>
          <a:bodyPr wrap="square" lIns="0" tIns="0" rIns="0" bIns="0" rtlCol="0" anchor="ctr"/>
          <a:lstStyle/>
          <a:p>
            <a:pPr indent="0" marL="0">
              <a:buNone/>
            </a:pPr>
            <a:r>
              <a:rPr lang="en-US" sz="900" i="1" dirty="0">
                <a:solidFill>
                  <a:srgbClr val="AAAAAA"/>
                </a:solidFill>
                <a:latin typeface="Calibri" pitchFamily="34" charset="0"/>
                <a:ea typeface="Calibri" pitchFamily="34" charset="-122"/>
                <a:cs typeface="Calibri" pitchFamily="34" charset="-120"/>
              </a:rPr>
              <a:t>ex-VAT · fully loaded</a:t>
            </a:r>
            <a:endParaRPr lang="en-US" sz="900" dirty="0"/>
          </a:p>
        </p:txBody>
      </p:sp>
      <p:sp>
        <p:nvSpPr>
          <p:cNvPr id="10" name="Text 7"/>
          <p:cNvSpPr/>
          <p:nvPr/>
        </p:nvSpPr>
        <p:spPr>
          <a:xfrm>
            <a:off x="4297680" y="1920240"/>
            <a:ext cx="2743200" cy="822960"/>
          </a:xfrm>
          <a:prstGeom prst="rect">
            <a:avLst/>
          </a:prstGeom>
          <a:noFill/>
          <a:ln/>
        </p:spPr>
        <p:txBody>
          <a:bodyPr wrap="square" lIns="0" tIns="0" rIns="0" bIns="0" rtlCol="0" anchor="t"/>
          <a:lstStyle/>
          <a:p>
            <a:pPr indent="0" marL="0">
              <a:buNone/>
            </a:pPr>
            <a:r>
              <a:rPr lang="en-US" sz="4800" b="1" dirty="0">
                <a:solidFill>
                  <a:srgbClr val="C9A84C"/>
                </a:solidFill>
                <a:latin typeface="Georgia" pitchFamily="34" charset="0"/>
                <a:ea typeface="Georgia" pitchFamily="34" charset="-122"/>
                <a:cs typeface="Georgia" pitchFamily="34" charset="-120"/>
              </a:rPr>
              <a:t>R38m</a:t>
            </a:r>
            <a:endParaRPr lang="en-US" sz="4800" dirty="0"/>
          </a:p>
        </p:txBody>
      </p:sp>
      <p:sp>
        <p:nvSpPr>
          <p:cNvPr id="11" name="Text 8"/>
          <p:cNvSpPr/>
          <p:nvPr/>
        </p:nvSpPr>
        <p:spPr>
          <a:xfrm>
            <a:off x="4297680" y="2697480"/>
            <a:ext cx="2743200" cy="274320"/>
          </a:xfrm>
          <a:prstGeom prst="rect">
            <a:avLst/>
          </a:prstGeom>
          <a:noFill/>
          <a:ln/>
        </p:spPr>
        <p:txBody>
          <a:bodyPr wrap="square" lIns="0" tIns="0" rIns="0" bIns="0" rtlCol="0" anchor="ctr"/>
          <a:lstStyle/>
          <a:p>
            <a:pPr indent="0" marL="0">
              <a:buNone/>
            </a:pPr>
            <a:r>
              <a:rPr lang="en-US" sz="900" b="1" spc="300" kern="0" dirty="0">
                <a:solidFill>
                  <a:srgbClr val="C9A84C"/>
                </a:solidFill>
                <a:latin typeface="Calibri" pitchFamily="34" charset="0"/>
                <a:ea typeface="Calibri" pitchFamily="34" charset="-122"/>
                <a:cs typeface="Calibri" pitchFamily="34" charset="-120"/>
              </a:rPr>
              <a:t>REVENUE</a:t>
            </a:r>
            <a:endParaRPr lang="en-US" sz="900" dirty="0"/>
          </a:p>
        </p:txBody>
      </p:sp>
      <p:sp>
        <p:nvSpPr>
          <p:cNvPr id="12" name="Text 9"/>
          <p:cNvSpPr/>
          <p:nvPr/>
        </p:nvSpPr>
        <p:spPr>
          <a:xfrm>
            <a:off x="4297680" y="2971800"/>
            <a:ext cx="2743200" cy="274320"/>
          </a:xfrm>
          <a:prstGeom prst="rect">
            <a:avLst/>
          </a:prstGeom>
          <a:noFill/>
          <a:ln/>
        </p:spPr>
        <p:txBody>
          <a:bodyPr wrap="square" lIns="0" tIns="0" rIns="0" bIns="0" rtlCol="0" anchor="ctr"/>
          <a:lstStyle/>
          <a:p>
            <a:pPr indent="0" marL="0">
              <a:buNone/>
            </a:pPr>
            <a:r>
              <a:rPr lang="en-US" sz="900" i="1" dirty="0">
                <a:solidFill>
                  <a:srgbClr val="AAAAAA"/>
                </a:solidFill>
                <a:latin typeface="Calibri" pitchFamily="34" charset="0"/>
                <a:ea typeface="Calibri" pitchFamily="34" charset="-122"/>
                <a:cs typeface="Calibri" pitchFamily="34" charset="-120"/>
              </a:rPr>
              <a:t>target · 6 sources</a:t>
            </a:r>
            <a:endParaRPr lang="en-US" sz="900" dirty="0"/>
          </a:p>
        </p:txBody>
      </p:sp>
      <p:sp>
        <p:nvSpPr>
          <p:cNvPr id="13" name="Text 10"/>
          <p:cNvSpPr/>
          <p:nvPr/>
        </p:nvSpPr>
        <p:spPr>
          <a:xfrm>
            <a:off x="8046720" y="1920240"/>
            <a:ext cx="2743200" cy="822960"/>
          </a:xfrm>
          <a:prstGeom prst="rect">
            <a:avLst/>
          </a:prstGeom>
          <a:noFill/>
          <a:ln/>
        </p:spPr>
        <p:txBody>
          <a:bodyPr wrap="square" lIns="0" tIns="0" rIns="0" bIns="0" rtlCol="0" anchor="t"/>
          <a:lstStyle/>
          <a:p>
            <a:pPr indent="0" marL="0">
              <a:buNone/>
            </a:pPr>
            <a:r>
              <a:rPr lang="en-US" sz="4800" b="1" dirty="0">
                <a:solidFill>
                  <a:srgbClr val="E11D2E"/>
                </a:solidFill>
                <a:latin typeface="Georgia" pitchFamily="34" charset="0"/>
                <a:ea typeface="Georgia" pitchFamily="34" charset="-122"/>
                <a:cs typeface="Georgia" pitchFamily="34" charset="-120"/>
              </a:rPr>
              <a:t>R10m</a:t>
            </a:r>
            <a:endParaRPr lang="en-US" sz="4800" dirty="0"/>
          </a:p>
        </p:txBody>
      </p:sp>
      <p:sp>
        <p:nvSpPr>
          <p:cNvPr id="14" name="Text 11"/>
          <p:cNvSpPr/>
          <p:nvPr/>
        </p:nvSpPr>
        <p:spPr>
          <a:xfrm>
            <a:off x="8046720" y="2697480"/>
            <a:ext cx="2743200" cy="274320"/>
          </a:xfrm>
          <a:prstGeom prst="rect">
            <a:avLst/>
          </a:prstGeom>
          <a:noFill/>
          <a:ln/>
        </p:spPr>
        <p:txBody>
          <a:bodyPr wrap="square" lIns="0" tIns="0" rIns="0" bIns="0" rtlCol="0" anchor="ctr"/>
          <a:lstStyle/>
          <a:p>
            <a:pPr indent="0" marL="0">
              <a:buNone/>
            </a:pPr>
            <a:r>
              <a:rPr lang="en-US" sz="900" b="1" spc="300" kern="0" dirty="0">
                <a:solidFill>
                  <a:srgbClr val="E11D2E"/>
                </a:solidFill>
                <a:latin typeface="Calibri" pitchFamily="34" charset="0"/>
                <a:ea typeface="Calibri" pitchFamily="34" charset="-122"/>
                <a:cs typeface="Calibri" pitchFamily="34" charset="-120"/>
              </a:rPr>
              <a:t>MARGIN</a:t>
            </a:r>
            <a:endParaRPr lang="en-US" sz="900" dirty="0"/>
          </a:p>
        </p:txBody>
      </p:sp>
      <p:sp>
        <p:nvSpPr>
          <p:cNvPr id="15" name="Text 12"/>
          <p:cNvSpPr/>
          <p:nvPr/>
        </p:nvSpPr>
        <p:spPr>
          <a:xfrm>
            <a:off x="8046720" y="2971800"/>
            <a:ext cx="2743200" cy="274320"/>
          </a:xfrm>
          <a:prstGeom prst="rect">
            <a:avLst/>
          </a:prstGeom>
          <a:noFill/>
          <a:ln/>
        </p:spPr>
        <p:txBody>
          <a:bodyPr wrap="square" lIns="0" tIns="0" rIns="0" bIns="0" rtlCol="0" anchor="ctr"/>
          <a:lstStyle/>
          <a:p>
            <a:pPr indent="0" marL="0">
              <a:buNone/>
            </a:pPr>
            <a:r>
              <a:rPr lang="en-US" sz="900" i="1" dirty="0">
                <a:solidFill>
                  <a:srgbClr val="AAAAAA"/>
                </a:solidFill>
                <a:latin typeface="Calibri" pitchFamily="34" charset="0"/>
                <a:ea typeface="Calibri" pitchFamily="34" charset="-122"/>
                <a:cs typeface="Calibri" pitchFamily="34" charset="-120"/>
              </a:rPr>
              <a:t>reinvested into Year 2</a:t>
            </a:r>
            <a:endParaRPr lang="en-US" sz="900" dirty="0"/>
          </a:p>
        </p:txBody>
      </p:sp>
      <p:sp>
        <p:nvSpPr>
          <p:cNvPr id="16" name="Shape 13"/>
          <p:cNvSpPr/>
          <p:nvPr/>
        </p:nvSpPr>
        <p:spPr>
          <a:xfrm>
            <a:off x="548640" y="3383280"/>
            <a:ext cx="11109960" cy="13716"/>
          </a:xfrm>
          <a:prstGeom prst="rect">
            <a:avLst/>
          </a:prstGeom>
          <a:solidFill>
            <a:srgbClr val="2A2A2A"/>
          </a:solidFill>
          <a:ln w="12700">
            <a:solidFill>
              <a:srgbClr val="2A2A2A"/>
            </a:solidFill>
            <a:prstDash val="solid"/>
          </a:ln>
        </p:spPr>
      </p:sp>
      <p:sp>
        <p:nvSpPr>
          <p:cNvPr id="17" name="Text 14"/>
          <p:cNvSpPr/>
          <p:nvPr/>
        </p:nvSpPr>
        <p:spPr>
          <a:xfrm>
            <a:off x="548640" y="3566160"/>
            <a:ext cx="3657600" cy="228600"/>
          </a:xfrm>
          <a:prstGeom prst="rect">
            <a:avLst/>
          </a:prstGeom>
          <a:noFill/>
          <a:ln/>
        </p:spPr>
        <p:txBody>
          <a:bodyPr wrap="square" lIns="0" tIns="0" rIns="0" bIns="0" rtlCol="0" anchor="ctr"/>
          <a:lstStyle/>
          <a:p>
            <a:pPr indent="0" marL="0">
              <a:buNone/>
            </a:pPr>
            <a:r>
              <a:rPr lang="en-US" sz="900" b="1" spc="300" kern="0" dirty="0">
                <a:solidFill>
                  <a:srgbClr val="6B6B6B"/>
                </a:solidFill>
                <a:latin typeface="Calibri" pitchFamily="34" charset="0"/>
                <a:ea typeface="Calibri" pitchFamily="34" charset="-122"/>
                <a:cs typeface="Calibri" pitchFamily="34" charset="-120"/>
              </a:rPr>
              <a:t>COST BASE · R28m</a:t>
            </a:r>
            <a:endParaRPr lang="en-US" sz="900" dirty="0"/>
          </a:p>
        </p:txBody>
      </p:sp>
      <p:sp>
        <p:nvSpPr>
          <p:cNvPr id="18" name="Text 15"/>
          <p:cNvSpPr/>
          <p:nvPr/>
        </p:nvSpPr>
        <p:spPr>
          <a:xfrm>
            <a:off x="7863840" y="3566160"/>
            <a:ext cx="3794760" cy="228600"/>
          </a:xfrm>
          <a:prstGeom prst="rect">
            <a:avLst/>
          </a:prstGeom>
          <a:noFill/>
          <a:ln/>
        </p:spPr>
        <p:txBody>
          <a:bodyPr wrap="square" lIns="0" tIns="0" rIns="0" bIns="0" rtlCol="0" anchor="ctr"/>
          <a:lstStyle/>
          <a:p>
            <a:pPr algn="r" indent="0" marL="0">
              <a:buNone/>
            </a:pPr>
            <a:r>
              <a:rPr lang="en-US" sz="800" i="1" dirty="0">
                <a:solidFill>
                  <a:srgbClr val="6B6B6B"/>
                </a:solidFill>
                <a:latin typeface="Calibri" pitchFamily="34" charset="0"/>
                <a:ea typeface="Calibri" pitchFamily="34" charset="-122"/>
                <a:cs typeface="Calibri" pitchFamily="34" charset="-120"/>
              </a:rPr>
              <a:t>ex-VAT</a:t>
            </a:r>
            <a:endParaRPr lang="en-US" sz="800" dirty="0"/>
          </a:p>
        </p:txBody>
      </p:sp>
      <p:sp>
        <p:nvSpPr>
          <p:cNvPr id="19" name="Shape 16"/>
          <p:cNvSpPr/>
          <p:nvPr/>
        </p:nvSpPr>
        <p:spPr>
          <a:xfrm>
            <a:off x="548640" y="3840480"/>
            <a:ext cx="3769451" cy="502920"/>
          </a:xfrm>
          <a:prstGeom prst="rect">
            <a:avLst/>
          </a:prstGeom>
          <a:solidFill>
            <a:srgbClr val="2A2A2A"/>
          </a:solidFill>
          <a:ln w="6350">
            <a:solidFill>
              <a:srgbClr val="2A2A2A"/>
            </a:solidFill>
            <a:prstDash val="solid"/>
          </a:ln>
        </p:spPr>
      </p:sp>
      <p:sp>
        <p:nvSpPr>
          <p:cNvPr id="20" name="Text 17"/>
          <p:cNvSpPr/>
          <p:nvPr/>
        </p:nvSpPr>
        <p:spPr>
          <a:xfrm>
            <a:off x="548640" y="3840480"/>
            <a:ext cx="3769451" cy="502920"/>
          </a:xfrm>
          <a:prstGeom prst="rect">
            <a:avLst/>
          </a:prstGeom>
          <a:noFill/>
          <a:ln/>
        </p:spPr>
        <p:txBody>
          <a:bodyPr wrap="square" lIns="0" tIns="0" rIns="0" bIns="0" rtlCol="0" anchor="ctr"/>
          <a:lstStyle/>
          <a:p>
            <a:pPr algn="ctr" indent="0" marL="0">
              <a:buNone/>
            </a:pPr>
            <a:r>
              <a:rPr lang="en-US" sz="900" dirty="0">
                <a:solidFill>
                  <a:srgbClr val="EEEEEE"/>
                </a:solidFill>
                <a:latin typeface="Calibri" pitchFamily="34" charset="0"/>
                <a:ea typeface="Calibri" pitchFamily="34" charset="-122"/>
                <a:cs typeface="Calibri" pitchFamily="34" charset="-120"/>
              </a:rPr>
              <a:t>Production · R9.5m</a:t>
            </a:r>
            <a:endParaRPr lang="en-US" sz="900" dirty="0"/>
          </a:p>
        </p:txBody>
      </p:sp>
      <p:sp>
        <p:nvSpPr>
          <p:cNvPr id="21" name="Shape 18"/>
          <p:cNvSpPr/>
          <p:nvPr/>
        </p:nvSpPr>
        <p:spPr>
          <a:xfrm>
            <a:off x="4318091" y="3840480"/>
            <a:ext cx="2182314" cy="502920"/>
          </a:xfrm>
          <a:prstGeom prst="rect">
            <a:avLst/>
          </a:prstGeom>
          <a:solidFill>
            <a:srgbClr val="242424"/>
          </a:solidFill>
          <a:ln w="6350">
            <a:solidFill>
              <a:srgbClr val="2A2A2A"/>
            </a:solidFill>
            <a:prstDash val="solid"/>
          </a:ln>
        </p:spPr>
      </p:sp>
      <p:sp>
        <p:nvSpPr>
          <p:cNvPr id="22" name="Text 19"/>
          <p:cNvSpPr/>
          <p:nvPr/>
        </p:nvSpPr>
        <p:spPr>
          <a:xfrm>
            <a:off x="4318091" y="3840480"/>
            <a:ext cx="2182314" cy="502920"/>
          </a:xfrm>
          <a:prstGeom prst="rect">
            <a:avLst/>
          </a:prstGeom>
          <a:noFill/>
          <a:ln/>
        </p:spPr>
        <p:txBody>
          <a:bodyPr wrap="square" lIns="0" tIns="0" rIns="0" bIns="0" rtlCol="0" anchor="ctr"/>
          <a:lstStyle/>
          <a:p>
            <a:pPr algn="ctr" indent="0" marL="0">
              <a:buNone/>
            </a:pPr>
            <a:r>
              <a:rPr lang="en-US" sz="900" dirty="0">
                <a:solidFill>
                  <a:srgbClr val="EEEEEE"/>
                </a:solidFill>
                <a:latin typeface="Calibri" pitchFamily="34" charset="0"/>
                <a:ea typeface="Calibri" pitchFamily="34" charset="-122"/>
                <a:cs typeface="Calibri" pitchFamily="34" charset="-120"/>
              </a:rPr>
              <a:t>Venues · R5.5m</a:t>
            </a:r>
            <a:endParaRPr lang="en-US" sz="900" dirty="0"/>
          </a:p>
        </p:txBody>
      </p:sp>
      <p:sp>
        <p:nvSpPr>
          <p:cNvPr id="23" name="Shape 20"/>
          <p:cNvSpPr/>
          <p:nvPr/>
        </p:nvSpPr>
        <p:spPr>
          <a:xfrm>
            <a:off x="6500404" y="3840480"/>
            <a:ext cx="1983921" cy="502920"/>
          </a:xfrm>
          <a:prstGeom prst="rect">
            <a:avLst/>
          </a:prstGeom>
          <a:solidFill>
            <a:srgbClr val="1F1F1F"/>
          </a:solidFill>
          <a:ln w="6350">
            <a:solidFill>
              <a:srgbClr val="2A2A2A"/>
            </a:solidFill>
            <a:prstDash val="solid"/>
          </a:ln>
        </p:spPr>
      </p:sp>
      <p:sp>
        <p:nvSpPr>
          <p:cNvPr id="24" name="Text 21"/>
          <p:cNvSpPr/>
          <p:nvPr/>
        </p:nvSpPr>
        <p:spPr>
          <a:xfrm>
            <a:off x="6500404" y="3840480"/>
            <a:ext cx="1983921" cy="502920"/>
          </a:xfrm>
          <a:prstGeom prst="rect">
            <a:avLst/>
          </a:prstGeom>
          <a:noFill/>
          <a:ln/>
        </p:spPr>
        <p:txBody>
          <a:bodyPr wrap="square" lIns="0" tIns="0" rIns="0" bIns="0" rtlCol="0" anchor="ctr"/>
          <a:lstStyle/>
          <a:p>
            <a:pPr algn="ctr" indent="0" marL="0">
              <a:buNone/>
            </a:pPr>
            <a:r>
              <a:rPr lang="en-US" sz="900" dirty="0">
                <a:solidFill>
                  <a:srgbClr val="EEEEEE"/>
                </a:solidFill>
                <a:latin typeface="Calibri" pitchFamily="34" charset="0"/>
                <a:ea typeface="Calibri" pitchFamily="34" charset="-122"/>
                <a:cs typeface="Calibri" pitchFamily="34" charset="-120"/>
              </a:rPr>
              <a:t>Talent · R5.0m</a:t>
            </a:r>
            <a:endParaRPr lang="en-US" sz="900" dirty="0"/>
          </a:p>
        </p:txBody>
      </p:sp>
      <p:sp>
        <p:nvSpPr>
          <p:cNvPr id="25" name="Shape 22"/>
          <p:cNvSpPr/>
          <p:nvPr/>
        </p:nvSpPr>
        <p:spPr>
          <a:xfrm>
            <a:off x="8484326" y="3840480"/>
            <a:ext cx="1388745" cy="502920"/>
          </a:xfrm>
          <a:prstGeom prst="rect">
            <a:avLst/>
          </a:prstGeom>
          <a:solidFill>
            <a:srgbClr val="1A1A1A"/>
          </a:solidFill>
          <a:ln w="6350">
            <a:solidFill>
              <a:srgbClr val="2A2A2A"/>
            </a:solidFill>
            <a:prstDash val="solid"/>
          </a:ln>
        </p:spPr>
      </p:sp>
      <p:sp>
        <p:nvSpPr>
          <p:cNvPr id="26" name="Text 23"/>
          <p:cNvSpPr/>
          <p:nvPr/>
        </p:nvSpPr>
        <p:spPr>
          <a:xfrm>
            <a:off x="8484326" y="3840480"/>
            <a:ext cx="1388745" cy="502920"/>
          </a:xfrm>
          <a:prstGeom prst="rect">
            <a:avLst/>
          </a:prstGeom>
          <a:noFill/>
          <a:ln/>
        </p:spPr>
        <p:txBody>
          <a:bodyPr wrap="square" lIns="0" tIns="0" rIns="0" bIns="0" rtlCol="0" anchor="ctr"/>
          <a:lstStyle/>
          <a:p>
            <a:pPr algn="ctr" indent="0" marL="0">
              <a:buNone/>
            </a:pPr>
            <a:r>
              <a:rPr lang="en-US" sz="900" dirty="0">
                <a:solidFill>
                  <a:srgbClr val="EEEEEE"/>
                </a:solidFill>
                <a:latin typeface="Calibri" pitchFamily="34" charset="0"/>
                <a:ea typeface="Calibri" pitchFamily="34" charset="-122"/>
                <a:cs typeface="Calibri" pitchFamily="34" charset="-120"/>
              </a:rPr>
              <a:t>Staff · R3.5m</a:t>
            </a:r>
            <a:endParaRPr lang="en-US" sz="900" dirty="0"/>
          </a:p>
        </p:txBody>
      </p:sp>
      <p:sp>
        <p:nvSpPr>
          <p:cNvPr id="27" name="Shape 24"/>
          <p:cNvSpPr/>
          <p:nvPr/>
        </p:nvSpPr>
        <p:spPr>
          <a:xfrm>
            <a:off x="9873071" y="3840480"/>
            <a:ext cx="991961" cy="502920"/>
          </a:xfrm>
          <a:prstGeom prst="rect">
            <a:avLst/>
          </a:prstGeom>
          <a:solidFill>
            <a:srgbClr val="151515"/>
          </a:solidFill>
          <a:ln w="6350">
            <a:solidFill>
              <a:srgbClr val="2A2A2A"/>
            </a:solidFill>
            <a:prstDash val="solid"/>
          </a:ln>
        </p:spPr>
      </p:sp>
      <p:sp>
        <p:nvSpPr>
          <p:cNvPr id="28" name="Text 25"/>
          <p:cNvSpPr/>
          <p:nvPr/>
        </p:nvSpPr>
        <p:spPr>
          <a:xfrm>
            <a:off x="9873071" y="3840480"/>
            <a:ext cx="991961" cy="502920"/>
          </a:xfrm>
          <a:prstGeom prst="rect">
            <a:avLst/>
          </a:prstGeom>
          <a:noFill/>
          <a:ln/>
        </p:spPr>
        <p:txBody>
          <a:bodyPr wrap="square" lIns="0" tIns="0" rIns="0" bIns="0" rtlCol="0" anchor="ctr"/>
          <a:lstStyle/>
          <a:p>
            <a:pPr algn="ctr" indent="0" marL="0">
              <a:buNone/>
            </a:pPr>
            <a:r>
              <a:rPr lang="en-US" sz="900" dirty="0">
                <a:solidFill>
                  <a:srgbClr val="EEEEEE"/>
                </a:solidFill>
                <a:latin typeface="Calibri" pitchFamily="34" charset="0"/>
                <a:ea typeface="Calibri" pitchFamily="34" charset="-122"/>
                <a:cs typeface="Calibri" pitchFamily="34" charset="-120"/>
              </a:rPr>
              <a:t>Mktg · R2.5m</a:t>
            </a:r>
            <a:endParaRPr lang="en-US" sz="900" dirty="0"/>
          </a:p>
        </p:txBody>
      </p:sp>
      <p:sp>
        <p:nvSpPr>
          <p:cNvPr id="29" name="Shape 26"/>
          <p:cNvSpPr/>
          <p:nvPr/>
        </p:nvSpPr>
        <p:spPr>
          <a:xfrm>
            <a:off x="10865031" y="3840480"/>
            <a:ext cx="476141" cy="502920"/>
          </a:xfrm>
          <a:prstGeom prst="rect">
            <a:avLst/>
          </a:prstGeom>
          <a:solidFill>
            <a:srgbClr val="121212"/>
          </a:solidFill>
          <a:ln w="6350">
            <a:solidFill>
              <a:srgbClr val="2A2A2A"/>
            </a:solidFill>
            <a:prstDash val="solid"/>
          </a:ln>
        </p:spPr>
      </p:sp>
      <p:sp>
        <p:nvSpPr>
          <p:cNvPr id="30" name="Shape 27"/>
          <p:cNvSpPr/>
          <p:nvPr/>
        </p:nvSpPr>
        <p:spPr>
          <a:xfrm>
            <a:off x="11341173" y="3840480"/>
            <a:ext cx="317427" cy="502920"/>
          </a:xfrm>
          <a:prstGeom prst="rect">
            <a:avLst/>
          </a:prstGeom>
          <a:solidFill>
            <a:srgbClr val="0F0F0F"/>
          </a:solidFill>
          <a:ln w="6350">
            <a:solidFill>
              <a:srgbClr val="2A2A2A"/>
            </a:solidFill>
            <a:prstDash val="solid"/>
          </a:ln>
        </p:spPr>
      </p:sp>
      <p:sp>
        <p:nvSpPr>
          <p:cNvPr id="31" name="Text 28"/>
          <p:cNvSpPr/>
          <p:nvPr/>
        </p:nvSpPr>
        <p:spPr>
          <a:xfrm>
            <a:off x="548640" y="4617720"/>
            <a:ext cx="3657600" cy="228600"/>
          </a:xfrm>
          <a:prstGeom prst="rect">
            <a:avLst/>
          </a:prstGeom>
          <a:noFill/>
          <a:ln/>
        </p:spPr>
        <p:txBody>
          <a:bodyPr wrap="square" lIns="0" tIns="0" rIns="0" bIns="0" rtlCol="0" anchor="ctr"/>
          <a:lstStyle/>
          <a:p>
            <a:pPr indent="0" marL="0">
              <a:buNone/>
            </a:pPr>
            <a:r>
              <a:rPr lang="en-US" sz="900" b="1" spc="300" kern="0" dirty="0">
                <a:solidFill>
                  <a:srgbClr val="C9A84C"/>
                </a:solidFill>
                <a:latin typeface="Calibri" pitchFamily="34" charset="0"/>
                <a:ea typeface="Calibri" pitchFamily="34" charset="-122"/>
                <a:cs typeface="Calibri" pitchFamily="34" charset="-120"/>
              </a:rPr>
              <a:t>REVENUE PLAN · R38m</a:t>
            </a:r>
            <a:endParaRPr lang="en-US" sz="900" dirty="0"/>
          </a:p>
        </p:txBody>
      </p:sp>
      <p:sp>
        <p:nvSpPr>
          <p:cNvPr id="32" name="Text 29"/>
          <p:cNvSpPr/>
          <p:nvPr/>
        </p:nvSpPr>
        <p:spPr>
          <a:xfrm>
            <a:off x="7863840" y="4617720"/>
            <a:ext cx="3794760" cy="228600"/>
          </a:xfrm>
          <a:prstGeom prst="rect">
            <a:avLst/>
          </a:prstGeom>
          <a:noFill/>
          <a:ln/>
        </p:spPr>
        <p:txBody>
          <a:bodyPr wrap="square" lIns="0" tIns="0" rIns="0" bIns="0" rtlCol="0" anchor="ctr"/>
          <a:lstStyle/>
          <a:p>
            <a:pPr algn="r" indent="0" marL="0">
              <a:buNone/>
            </a:pPr>
            <a:r>
              <a:rPr lang="en-US" sz="800" i="1" dirty="0">
                <a:solidFill>
                  <a:srgbClr val="6B6B6B"/>
                </a:solidFill>
                <a:latin typeface="Calibri" pitchFamily="34" charset="0"/>
                <a:ea typeface="Calibri" pitchFamily="34" charset="-122"/>
                <a:cs typeface="Calibri" pitchFamily="34" charset="-120"/>
              </a:rPr>
              <a:t>target · ex-VAT</a:t>
            </a:r>
            <a:endParaRPr lang="en-US" sz="800" dirty="0"/>
          </a:p>
        </p:txBody>
      </p:sp>
      <p:sp>
        <p:nvSpPr>
          <p:cNvPr id="33" name="Shape 30"/>
          <p:cNvSpPr/>
          <p:nvPr/>
        </p:nvSpPr>
        <p:spPr>
          <a:xfrm>
            <a:off x="548640" y="4892040"/>
            <a:ext cx="2923674" cy="502920"/>
          </a:xfrm>
          <a:prstGeom prst="rect">
            <a:avLst/>
          </a:prstGeom>
          <a:solidFill>
            <a:srgbClr val="E11D2E"/>
          </a:solidFill>
          <a:ln w="6350">
            <a:solidFill>
              <a:srgbClr val="2A2A2A"/>
            </a:solidFill>
            <a:prstDash val="solid"/>
          </a:ln>
        </p:spPr>
      </p:sp>
      <p:sp>
        <p:nvSpPr>
          <p:cNvPr id="34" name="Text 31"/>
          <p:cNvSpPr/>
          <p:nvPr/>
        </p:nvSpPr>
        <p:spPr>
          <a:xfrm>
            <a:off x="548640" y="4892040"/>
            <a:ext cx="2923674" cy="502920"/>
          </a:xfrm>
          <a:prstGeom prst="rect">
            <a:avLst/>
          </a:prstGeom>
          <a:noFill/>
          <a:ln/>
        </p:spPr>
        <p:txBody>
          <a:bodyPr wrap="square" lIns="0" tIns="0" rIns="0" bIns="0" rtlCol="0" anchor="ctr"/>
          <a:lstStyle/>
          <a:p>
            <a:pPr algn="ctr" indent="0" marL="0">
              <a:buNone/>
            </a:pPr>
            <a:r>
              <a:rPr lang="en-US" sz="900" b="1" dirty="0">
                <a:solidFill>
                  <a:srgbClr val="EEEEEE"/>
                </a:solidFill>
                <a:latin typeface="Calibri" pitchFamily="34" charset="0"/>
                <a:ea typeface="Calibri" pitchFamily="34" charset="-122"/>
                <a:cs typeface="Calibri" pitchFamily="34" charset="-120"/>
              </a:rPr>
              <a:t>Heineken · R10m</a:t>
            </a:r>
            <a:endParaRPr lang="en-US" sz="900" dirty="0"/>
          </a:p>
        </p:txBody>
      </p:sp>
      <p:sp>
        <p:nvSpPr>
          <p:cNvPr id="35" name="Shape 32"/>
          <p:cNvSpPr/>
          <p:nvPr/>
        </p:nvSpPr>
        <p:spPr>
          <a:xfrm>
            <a:off x="3472314" y="4892040"/>
            <a:ext cx="3508408" cy="502920"/>
          </a:xfrm>
          <a:prstGeom prst="rect">
            <a:avLst/>
          </a:prstGeom>
          <a:solidFill>
            <a:srgbClr val="8C7334"/>
          </a:solidFill>
          <a:ln w="6350">
            <a:solidFill>
              <a:srgbClr val="2A2A2A"/>
            </a:solidFill>
            <a:prstDash val="solid"/>
          </a:ln>
        </p:spPr>
      </p:sp>
      <p:sp>
        <p:nvSpPr>
          <p:cNvPr id="36" name="Text 33"/>
          <p:cNvSpPr/>
          <p:nvPr/>
        </p:nvSpPr>
        <p:spPr>
          <a:xfrm>
            <a:off x="3472314" y="4892040"/>
            <a:ext cx="3508408" cy="502920"/>
          </a:xfrm>
          <a:prstGeom prst="rect">
            <a:avLst/>
          </a:prstGeom>
          <a:noFill/>
          <a:ln/>
        </p:spPr>
        <p:txBody>
          <a:bodyPr wrap="square" lIns="0" tIns="0" rIns="0" bIns="0" rtlCol="0" anchor="ctr"/>
          <a:lstStyle/>
          <a:p>
            <a:pPr algn="ctr" indent="0" marL="0">
              <a:buNone/>
            </a:pPr>
            <a:r>
              <a:rPr lang="en-US" sz="900" dirty="0">
                <a:solidFill>
                  <a:srgbClr val="0A0A0A"/>
                </a:solidFill>
                <a:latin typeface="Calibri" pitchFamily="34" charset="0"/>
                <a:ea typeface="Calibri" pitchFamily="34" charset="-122"/>
                <a:cs typeface="Calibri" pitchFamily="34" charset="-120"/>
              </a:rPr>
              <a:t>Tier-1 partners · R12m</a:t>
            </a:r>
            <a:endParaRPr lang="en-US" sz="900" dirty="0"/>
          </a:p>
        </p:txBody>
      </p:sp>
      <p:sp>
        <p:nvSpPr>
          <p:cNvPr id="37" name="Shape 34"/>
          <p:cNvSpPr/>
          <p:nvPr/>
        </p:nvSpPr>
        <p:spPr>
          <a:xfrm>
            <a:off x="6980722" y="4892040"/>
            <a:ext cx="1169469" cy="502920"/>
          </a:xfrm>
          <a:prstGeom prst="rect">
            <a:avLst/>
          </a:prstGeom>
          <a:solidFill>
            <a:srgbClr val="6B5628"/>
          </a:solidFill>
          <a:ln w="6350">
            <a:solidFill>
              <a:srgbClr val="2A2A2A"/>
            </a:solidFill>
            <a:prstDash val="solid"/>
          </a:ln>
        </p:spPr>
      </p:sp>
      <p:sp>
        <p:nvSpPr>
          <p:cNvPr id="38" name="Text 35"/>
          <p:cNvSpPr/>
          <p:nvPr/>
        </p:nvSpPr>
        <p:spPr>
          <a:xfrm>
            <a:off x="6980722" y="4892040"/>
            <a:ext cx="1169469" cy="502920"/>
          </a:xfrm>
          <a:prstGeom prst="rect">
            <a:avLst/>
          </a:prstGeom>
          <a:noFill/>
          <a:ln/>
        </p:spPr>
        <p:txBody>
          <a:bodyPr wrap="square" lIns="0" tIns="0" rIns="0" bIns="0" rtlCol="0" anchor="ctr"/>
          <a:lstStyle/>
          <a:p>
            <a:pPr algn="ctr" indent="0" marL="0">
              <a:buNone/>
            </a:pPr>
            <a:r>
              <a:rPr lang="en-US" sz="900" dirty="0">
                <a:solidFill>
                  <a:srgbClr val="EEEEEE"/>
                </a:solidFill>
                <a:latin typeface="Calibri" pitchFamily="34" charset="0"/>
                <a:ea typeface="Calibri" pitchFamily="34" charset="-122"/>
                <a:cs typeface="Calibri" pitchFamily="34" charset="-120"/>
              </a:rPr>
              <a:t>Tier-2 · R4m</a:t>
            </a:r>
            <a:endParaRPr lang="en-US" sz="900" dirty="0"/>
          </a:p>
        </p:txBody>
      </p:sp>
      <p:sp>
        <p:nvSpPr>
          <p:cNvPr id="39" name="Shape 36"/>
          <p:cNvSpPr/>
          <p:nvPr/>
        </p:nvSpPr>
        <p:spPr>
          <a:xfrm>
            <a:off x="8150192" y="4892040"/>
            <a:ext cx="2338939" cy="502920"/>
          </a:xfrm>
          <a:prstGeom prst="rect">
            <a:avLst/>
          </a:prstGeom>
          <a:solidFill>
            <a:srgbClr val="4D3F1F"/>
          </a:solidFill>
          <a:ln w="6350">
            <a:solidFill>
              <a:srgbClr val="2A2A2A"/>
            </a:solidFill>
            <a:prstDash val="solid"/>
          </a:ln>
        </p:spPr>
      </p:sp>
      <p:sp>
        <p:nvSpPr>
          <p:cNvPr id="40" name="Text 37"/>
          <p:cNvSpPr/>
          <p:nvPr/>
        </p:nvSpPr>
        <p:spPr>
          <a:xfrm>
            <a:off x="8150192" y="4892040"/>
            <a:ext cx="2338939" cy="502920"/>
          </a:xfrm>
          <a:prstGeom prst="rect">
            <a:avLst/>
          </a:prstGeom>
          <a:noFill/>
          <a:ln/>
        </p:spPr>
        <p:txBody>
          <a:bodyPr wrap="square" lIns="0" tIns="0" rIns="0" bIns="0" rtlCol="0" anchor="ctr"/>
          <a:lstStyle/>
          <a:p>
            <a:pPr algn="ctr" indent="0" marL="0">
              <a:buNone/>
            </a:pPr>
            <a:r>
              <a:rPr lang="en-US" sz="900" dirty="0">
                <a:solidFill>
                  <a:srgbClr val="EEEEEE"/>
                </a:solidFill>
                <a:latin typeface="Calibri" pitchFamily="34" charset="0"/>
                <a:ea typeface="Calibri" pitchFamily="34" charset="-122"/>
                <a:cs typeface="Calibri" pitchFamily="34" charset="-120"/>
              </a:rPr>
              <a:t>Tickets · R8m</a:t>
            </a:r>
            <a:endParaRPr lang="en-US" sz="900" dirty="0"/>
          </a:p>
        </p:txBody>
      </p:sp>
      <p:sp>
        <p:nvSpPr>
          <p:cNvPr id="41" name="Shape 38"/>
          <p:cNvSpPr/>
          <p:nvPr/>
        </p:nvSpPr>
        <p:spPr>
          <a:xfrm>
            <a:off x="10489131" y="4892040"/>
            <a:ext cx="584735" cy="502920"/>
          </a:xfrm>
          <a:prstGeom prst="rect">
            <a:avLst/>
          </a:prstGeom>
          <a:solidFill>
            <a:srgbClr val="382E17"/>
          </a:solidFill>
          <a:ln w="6350">
            <a:solidFill>
              <a:srgbClr val="2A2A2A"/>
            </a:solidFill>
            <a:prstDash val="solid"/>
          </a:ln>
        </p:spPr>
      </p:sp>
      <p:sp>
        <p:nvSpPr>
          <p:cNvPr id="42" name="Shape 39"/>
          <p:cNvSpPr/>
          <p:nvPr/>
        </p:nvSpPr>
        <p:spPr>
          <a:xfrm>
            <a:off x="11073865" y="4892040"/>
            <a:ext cx="584735" cy="502920"/>
          </a:xfrm>
          <a:prstGeom prst="rect">
            <a:avLst/>
          </a:prstGeom>
          <a:solidFill>
            <a:srgbClr val="2A2311"/>
          </a:solidFill>
          <a:ln w="6350">
            <a:solidFill>
              <a:srgbClr val="2A2A2A"/>
            </a:solidFill>
            <a:prstDash val="solid"/>
          </a:ln>
        </p:spPr>
      </p:sp>
      <p:sp>
        <p:nvSpPr>
          <p:cNvPr id="43" name="Shape 40"/>
          <p:cNvSpPr/>
          <p:nvPr/>
        </p:nvSpPr>
        <p:spPr>
          <a:xfrm>
            <a:off x="548640" y="3840480"/>
            <a:ext cx="0" cy="1554480"/>
          </a:xfrm>
          <a:prstGeom prst="line">
            <a:avLst/>
          </a:prstGeom>
          <a:noFill/>
          <a:ln w="9525">
            <a:solidFill>
              <a:srgbClr val="E11D2E"/>
            </a:solidFill>
            <a:prstDash val="dash"/>
          </a:ln>
        </p:spPr>
      </p:sp>
      <p:sp>
        <p:nvSpPr>
          <p:cNvPr id="44" name="Shape 41"/>
          <p:cNvSpPr/>
          <p:nvPr/>
        </p:nvSpPr>
        <p:spPr>
          <a:xfrm>
            <a:off x="4516483" y="3840480"/>
            <a:ext cx="0" cy="1554480"/>
          </a:xfrm>
          <a:prstGeom prst="line">
            <a:avLst/>
          </a:prstGeom>
          <a:noFill/>
          <a:ln w="9525">
            <a:solidFill>
              <a:srgbClr val="E11D2E"/>
            </a:solidFill>
            <a:prstDash val="dash"/>
          </a:ln>
        </p:spPr>
      </p:sp>
      <p:sp>
        <p:nvSpPr>
          <p:cNvPr id="45" name="Text 42"/>
          <p:cNvSpPr/>
          <p:nvPr/>
        </p:nvSpPr>
        <p:spPr>
          <a:xfrm>
            <a:off x="731520" y="4370832"/>
            <a:ext cx="3602083" cy="274320"/>
          </a:xfrm>
          <a:prstGeom prst="rect">
            <a:avLst/>
          </a:prstGeom>
          <a:noFill/>
          <a:ln/>
        </p:spPr>
        <p:txBody>
          <a:bodyPr wrap="square" lIns="0" tIns="0" rIns="0" bIns="0" rtlCol="0" anchor="ctr"/>
          <a:lstStyle/>
          <a:p>
            <a:pPr algn="ctr" indent="0" marL="0">
              <a:buNone/>
            </a:pPr>
            <a:r>
              <a:rPr lang="en-US" sz="900" b="1" i="1" dirty="0">
                <a:solidFill>
                  <a:srgbClr val="E11D2E"/>
                </a:solidFill>
                <a:latin typeface="Calibri" pitchFamily="34" charset="0"/>
                <a:ea typeface="Calibri" pitchFamily="34" charset="-122"/>
                <a:cs typeface="Calibri" pitchFamily="34" charset="-120"/>
              </a:rPr>
              <a:t>36% of cost base</a:t>
            </a:r>
            <a:endParaRPr lang="en-US" sz="900" dirty="0"/>
          </a:p>
        </p:txBody>
      </p:sp>
      <p:sp>
        <p:nvSpPr>
          <p:cNvPr id="46" name="Shape 43"/>
          <p:cNvSpPr/>
          <p:nvPr/>
        </p:nvSpPr>
        <p:spPr>
          <a:xfrm>
            <a:off x="548640" y="5760720"/>
            <a:ext cx="2697480" cy="502920"/>
          </a:xfrm>
          <a:prstGeom prst="rect">
            <a:avLst/>
          </a:prstGeom>
          <a:solidFill>
            <a:srgbClr val="141414"/>
          </a:solidFill>
          <a:ln w="9525">
            <a:solidFill>
              <a:srgbClr val="E11D2E"/>
            </a:solidFill>
            <a:prstDash val="solid"/>
          </a:ln>
        </p:spPr>
      </p:sp>
      <p:sp>
        <p:nvSpPr>
          <p:cNvPr id="47" name="Text 44"/>
          <p:cNvSpPr/>
          <p:nvPr/>
        </p:nvSpPr>
        <p:spPr>
          <a:xfrm>
            <a:off x="658368" y="5788152"/>
            <a:ext cx="1371600" cy="448056"/>
          </a:xfrm>
          <a:prstGeom prst="rect">
            <a:avLst/>
          </a:prstGeom>
          <a:noFill/>
          <a:ln/>
        </p:spPr>
        <p:txBody>
          <a:bodyPr wrap="square" lIns="0" tIns="0" rIns="0" bIns="0" rtlCol="0" anchor="ctr"/>
          <a:lstStyle/>
          <a:p>
            <a:pPr indent="0" marL="0">
              <a:buNone/>
            </a:pPr>
            <a:r>
              <a:rPr lang="en-US" sz="2200" b="1" dirty="0">
                <a:solidFill>
                  <a:srgbClr val="E11D2E"/>
                </a:solidFill>
                <a:latin typeface="Georgia" pitchFamily="34" charset="0"/>
                <a:ea typeface="Georgia" pitchFamily="34" charset="-122"/>
                <a:cs typeface="Georgia" pitchFamily="34" charset="-120"/>
              </a:rPr>
              <a:t>36%</a:t>
            </a:r>
            <a:endParaRPr lang="en-US" sz="2200" dirty="0"/>
          </a:p>
        </p:txBody>
      </p:sp>
      <p:sp>
        <p:nvSpPr>
          <p:cNvPr id="48" name="Text 45"/>
          <p:cNvSpPr/>
          <p:nvPr/>
        </p:nvSpPr>
        <p:spPr>
          <a:xfrm>
            <a:off x="2057400" y="5788152"/>
            <a:ext cx="1097280" cy="448056"/>
          </a:xfrm>
          <a:prstGeom prst="rect">
            <a:avLst/>
          </a:prstGeom>
          <a:noFill/>
          <a:ln/>
        </p:spPr>
        <p:txBody>
          <a:bodyPr wrap="square" lIns="0" tIns="0" rIns="0" bIns="0" rtlCol="0" anchor="ctr"/>
          <a:lstStyle/>
          <a:p>
            <a:pPr indent="0" marL="0">
              <a:buNone/>
            </a:pPr>
            <a:r>
              <a:rPr lang="en-US" sz="800" b="1" spc="150" kern="0" dirty="0">
                <a:solidFill>
                  <a:srgbClr val="EEEEEE"/>
                </a:solidFill>
                <a:latin typeface="Calibri" pitchFamily="34" charset="0"/>
                <a:ea typeface="Calibri" pitchFamily="34" charset="-122"/>
                <a:cs typeface="Calibri" pitchFamily="34" charset="-120"/>
              </a:rPr>
              <a:t>OF COST BASE</a:t>
            </a:r>
            <a:endParaRPr lang="en-US" sz="800" dirty="0"/>
          </a:p>
        </p:txBody>
      </p:sp>
      <p:sp>
        <p:nvSpPr>
          <p:cNvPr id="49" name="Shape 46"/>
          <p:cNvSpPr/>
          <p:nvPr/>
        </p:nvSpPr>
        <p:spPr>
          <a:xfrm>
            <a:off x="3364992" y="5760720"/>
            <a:ext cx="2697480" cy="502920"/>
          </a:xfrm>
          <a:prstGeom prst="rect">
            <a:avLst/>
          </a:prstGeom>
          <a:solidFill>
            <a:srgbClr val="141414"/>
          </a:solidFill>
          <a:ln w="9525">
            <a:solidFill>
              <a:srgbClr val="E11D2E"/>
            </a:solidFill>
            <a:prstDash val="solid"/>
          </a:ln>
        </p:spPr>
      </p:sp>
      <p:sp>
        <p:nvSpPr>
          <p:cNvPr id="50" name="Text 47"/>
          <p:cNvSpPr/>
          <p:nvPr/>
        </p:nvSpPr>
        <p:spPr>
          <a:xfrm>
            <a:off x="3474720" y="5788152"/>
            <a:ext cx="1371600" cy="448056"/>
          </a:xfrm>
          <a:prstGeom prst="rect">
            <a:avLst/>
          </a:prstGeom>
          <a:noFill/>
          <a:ln/>
        </p:spPr>
        <p:txBody>
          <a:bodyPr wrap="square" lIns="0" tIns="0" rIns="0" bIns="0" rtlCol="0" anchor="ctr"/>
          <a:lstStyle/>
          <a:p>
            <a:pPr indent="0" marL="0">
              <a:buNone/>
            </a:pPr>
            <a:r>
              <a:rPr lang="en-US" sz="2200" b="1" dirty="0">
                <a:solidFill>
                  <a:srgbClr val="E11D2E"/>
                </a:solidFill>
                <a:latin typeface="Georgia" pitchFamily="34" charset="0"/>
                <a:ea typeface="Georgia" pitchFamily="34" charset="-122"/>
                <a:cs typeface="Georgia" pitchFamily="34" charset="-120"/>
              </a:rPr>
              <a:t>38%</a:t>
            </a:r>
            <a:endParaRPr lang="en-US" sz="2200" dirty="0"/>
          </a:p>
        </p:txBody>
      </p:sp>
      <p:sp>
        <p:nvSpPr>
          <p:cNvPr id="51" name="Text 48"/>
          <p:cNvSpPr/>
          <p:nvPr/>
        </p:nvSpPr>
        <p:spPr>
          <a:xfrm>
            <a:off x="4873752" y="5788152"/>
            <a:ext cx="1097280" cy="448056"/>
          </a:xfrm>
          <a:prstGeom prst="rect">
            <a:avLst/>
          </a:prstGeom>
          <a:noFill/>
          <a:ln/>
        </p:spPr>
        <p:txBody>
          <a:bodyPr wrap="square" lIns="0" tIns="0" rIns="0" bIns="0" rtlCol="0" anchor="ctr"/>
          <a:lstStyle/>
          <a:p>
            <a:pPr indent="0" marL="0">
              <a:buNone/>
            </a:pPr>
            <a:r>
              <a:rPr lang="en-US" sz="800" b="1" spc="150" kern="0" dirty="0">
                <a:solidFill>
                  <a:srgbClr val="EEEEEE"/>
                </a:solidFill>
                <a:latin typeface="Calibri" pitchFamily="34" charset="0"/>
                <a:ea typeface="Calibri" pitchFamily="34" charset="-122"/>
                <a:cs typeface="Calibri" pitchFamily="34" charset="-120"/>
              </a:rPr>
              <a:t>OF SPONSORSHIP POOL</a:t>
            </a:r>
            <a:endParaRPr lang="en-US" sz="800" dirty="0"/>
          </a:p>
        </p:txBody>
      </p:sp>
      <p:sp>
        <p:nvSpPr>
          <p:cNvPr id="52" name="Shape 49"/>
          <p:cNvSpPr/>
          <p:nvPr/>
        </p:nvSpPr>
        <p:spPr>
          <a:xfrm>
            <a:off x="6181344" y="5760720"/>
            <a:ext cx="2697480" cy="502920"/>
          </a:xfrm>
          <a:prstGeom prst="rect">
            <a:avLst/>
          </a:prstGeom>
          <a:solidFill>
            <a:srgbClr val="141414"/>
          </a:solidFill>
          <a:ln w="9525">
            <a:solidFill>
              <a:srgbClr val="C9A84C"/>
            </a:solidFill>
            <a:prstDash val="solid"/>
          </a:ln>
        </p:spPr>
      </p:sp>
      <p:sp>
        <p:nvSpPr>
          <p:cNvPr id="53" name="Text 50"/>
          <p:cNvSpPr/>
          <p:nvPr/>
        </p:nvSpPr>
        <p:spPr>
          <a:xfrm>
            <a:off x="6291072" y="5788152"/>
            <a:ext cx="1371600" cy="448056"/>
          </a:xfrm>
          <a:prstGeom prst="rect">
            <a:avLst/>
          </a:prstGeom>
          <a:noFill/>
          <a:ln/>
        </p:spPr>
        <p:txBody>
          <a:bodyPr wrap="square" lIns="0" tIns="0" rIns="0" bIns="0" rtlCol="0" anchor="ctr"/>
          <a:lstStyle/>
          <a:p>
            <a:pPr indent="0" marL="0">
              <a:buNone/>
            </a:pPr>
            <a:r>
              <a:rPr lang="en-US" sz="2000" b="1" dirty="0">
                <a:solidFill>
                  <a:srgbClr val="C9A84C"/>
                </a:solidFill>
                <a:latin typeface="Georgia" pitchFamily="34" charset="0"/>
                <a:ea typeface="Georgia" pitchFamily="34" charset="-122"/>
                <a:cs typeface="Georgia" pitchFamily="34" charset="-120"/>
              </a:rPr>
              <a:t>3.5-5x</a:t>
            </a:r>
            <a:endParaRPr lang="en-US" sz="2000" dirty="0"/>
          </a:p>
        </p:txBody>
      </p:sp>
      <p:sp>
        <p:nvSpPr>
          <p:cNvPr id="54" name="Text 51"/>
          <p:cNvSpPr/>
          <p:nvPr/>
        </p:nvSpPr>
        <p:spPr>
          <a:xfrm>
            <a:off x="7690104" y="5788152"/>
            <a:ext cx="1097280" cy="448056"/>
          </a:xfrm>
          <a:prstGeom prst="rect">
            <a:avLst/>
          </a:prstGeom>
          <a:noFill/>
          <a:ln/>
        </p:spPr>
        <p:txBody>
          <a:bodyPr wrap="square" lIns="0" tIns="0" rIns="0" bIns="0" rtlCol="0" anchor="ctr"/>
          <a:lstStyle/>
          <a:p>
            <a:pPr indent="0" marL="0">
              <a:buNone/>
            </a:pPr>
            <a:r>
              <a:rPr lang="en-US" sz="800" b="1" spc="150" kern="0" dirty="0">
                <a:solidFill>
                  <a:srgbClr val="EEEEEE"/>
                </a:solidFill>
                <a:latin typeface="Calibri" pitchFamily="34" charset="0"/>
                <a:ea typeface="Calibri" pitchFamily="34" charset="-122"/>
                <a:cs typeface="Calibri" pitchFamily="34" charset="-120"/>
              </a:rPr>
              <a:t>MEDIA VALUE RETURN</a:t>
            </a:r>
            <a:endParaRPr lang="en-US" sz="800" dirty="0"/>
          </a:p>
        </p:txBody>
      </p:sp>
      <p:sp>
        <p:nvSpPr>
          <p:cNvPr id="55" name="Shape 52"/>
          <p:cNvSpPr/>
          <p:nvPr/>
        </p:nvSpPr>
        <p:spPr>
          <a:xfrm>
            <a:off x="8997696" y="5760720"/>
            <a:ext cx="2697480" cy="502920"/>
          </a:xfrm>
          <a:prstGeom prst="rect">
            <a:avLst/>
          </a:prstGeom>
          <a:solidFill>
            <a:srgbClr val="141414"/>
          </a:solidFill>
          <a:ln w="9525">
            <a:solidFill>
              <a:srgbClr val="C9A84C"/>
            </a:solidFill>
            <a:prstDash val="solid"/>
          </a:ln>
        </p:spPr>
      </p:sp>
      <p:sp>
        <p:nvSpPr>
          <p:cNvPr id="56" name="Text 53"/>
          <p:cNvSpPr/>
          <p:nvPr/>
        </p:nvSpPr>
        <p:spPr>
          <a:xfrm>
            <a:off x="9107424" y="5788152"/>
            <a:ext cx="1371600" cy="448056"/>
          </a:xfrm>
          <a:prstGeom prst="rect">
            <a:avLst/>
          </a:prstGeom>
          <a:noFill/>
          <a:ln/>
        </p:spPr>
        <p:txBody>
          <a:bodyPr wrap="square" lIns="0" tIns="0" rIns="0" bIns="0" rtlCol="0" anchor="ctr"/>
          <a:lstStyle/>
          <a:p>
            <a:pPr indent="0" marL="0">
              <a:buNone/>
            </a:pPr>
            <a:r>
              <a:rPr lang="en-US" sz="1800" b="1" dirty="0">
                <a:solidFill>
                  <a:srgbClr val="C9A84C"/>
                </a:solidFill>
                <a:latin typeface="Georgia" pitchFamily="34" charset="0"/>
                <a:ea typeface="Georgia" pitchFamily="34" charset="-122"/>
                <a:cs typeface="Georgia" pitchFamily="34" charset="-120"/>
              </a:rPr>
              <a:t>R35-50m</a:t>
            </a:r>
            <a:endParaRPr lang="en-US" sz="1800" dirty="0"/>
          </a:p>
        </p:txBody>
      </p:sp>
      <p:sp>
        <p:nvSpPr>
          <p:cNvPr id="57" name="Text 54"/>
          <p:cNvSpPr/>
          <p:nvPr/>
        </p:nvSpPr>
        <p:spPr>
          <a:xfrm>
            <a:off x="10506456" y="5788152"/>
            <a:ext cx="1097280" cy="448056"/>
          </a:xfrm>
          <a:prstGeom prst="rect">
            <a:avLst/>
          </a:prstGeom>
          <a:noFill/>
          <a:ln/>
        </p:spPr>
        <p:txBody>
          <a:bodyPr wrap="square" lIns="0" tIns="0" rIns="0" bIns="0" rtlCol="0" anchor="ctr"/>
          <a:lstStyle/>
          <a:p>
            <a:pPr indent="0" marL="0">
              <a:buNone/>
            </a:pPr>
            <a:r>
              <a:rPr lang="en-US" sz="800" b="1" spc="150" kern="0" dirty="0">
                <a:solidFill>
                  <a:srgbClr val="EEEEEE"/>
                </a:solidFill>
                <a:latin typeface="Calibri" pitchFamily="34" charset="0"/>
                <a:ea typeface="Calibri" pitchFamily="34" charset="-122"/>
                <a:cs typeface="Calibri" pitchFamily="34" charset="-120"/>
              </a:rPr>
              <a:t>TRACKED MEDIA VALUE</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A0A0A"/>
        </a:solidFill>
      </p:bgPr>
    </p:bg>
    <p:spTree>
      <p:nvGrpSpPr>
        <p:cNvPr id="1" name=""/>
        <p:cNvGrpSpPr/>
        <p:nvPr/>
      </p:nvGrpSpPr>
      <p:grpSpPr>
        <a:xfrm>
          <a:off x="0" y="0"/>
          <a:ext cx="0" cy="0"/>
          <a:chOff x="0" y="0"/>
          <a:chExt cx="0" cy="0"/>
        </a:xfrm>
      </p:grpSpPr>
      <p:pic>
        <p:nvPicPr>
          <p:cNvPr id="2" name="Image 0" descr="/home/claude/adw/adw-logo-transparent.png">    </p:cNvPr>
          <p:cNvPicPr>
            <a:picLocks noChangeAspect="1"/>
          </p:cNvPicPr>
          <p:nvPr/>
        </p:nvPicPr>
        <p:blipFill>
          <a:blip r:embed="rId1"/>
          <a:stretch>
            <a:fillRect/>
          </a:stretch>
        </p:blipFill>
        <p:spPr>
          <a:xfrm>
            <a:off x="11064240" y="320040"/>
            <a:ext cx="960120" cy="402336"/>
          </a:xfrm>
          <a:prstGeom prst="rect">
            <a:avLst/>
          </a:prstGeom>
        </p:spPr>
      </p:pic>
      <p:sp>
        <p:nvSpPr>
          <p:cNvPr id="3" name="Text 0"/>
          <p:cNvSpPr/>
          <p:nvPr/>
        </p:nvSpPr>
        <p:spPr>
          <a:xfrm>
            <a:off x="548640" y="411480"/>
            <a:ext cx="9144000" cy="274320"/>
          </a:xfrm>
          <a:prstGeom prst="rect">
            <a:avLst/>
          </a:prstGeom>
          <a:noFill/>
          <a:ln/>
        </p:spPr>
        <p:txBody>
          <a:bodyPr wrap="square" lIns="0" tIns="0" rIns="0" bIns="0" rtlCol="0" anchor="ctr"/>
          <a:lstStyle/>
          <a:p>
            <a:pPr indent="0" marL="0">
              <a:buNone/>
            </a:pPr>
            <a:r>
              <a:rPr lang="en-US" sz="1000" b="1" spc="500" kern="0" dirty="0">
                <a:solidFill>
                  <a:srgbClr val="E11D2E"/>
                </a:solidFill>
                <a:latin typeface="Calibri" pitchFamily="34" charset="0"/>
                <a:ea typeface="Calibri" pitchFamily="34" charset="-122"/>
                <a:cs typeface="Calibri" pitchFamily="34" charset="-120"/>
              </a:rPr>
              <a:t>CONTENT RIGHTS &amp; BROADCAST</a:t>
            </a:r>
            <a:endParaRPr lang="en-US" sz="1000" dirty="0"/>
          </a:p>
        </p:txBody>
      </p:sp>
      <p:sp>
        <p:nvSpPr>
          <p:cNvPr id="4" name="Text 1"/>
          <p:cNvSpPr/>
          <p:nvPr/>
        </p:nvSpPr>
        <p:spPr>
          <a:xfrm>
            <a:off x="548640" y="731520"/>
            <a:ext cx="10515600" cy="914400"/>
          </a:xfrm>
          <a:prstGeom prst="rect">
            <a:avLst/>
          </a:prstGeom>
          <a:noFill/>
          <a:ln/>
        </p:spPr>
        <p:txBody>
          <a:bodyPr wrap="square" lIns="0" tIns="0" rIns="0" bIns="0" rtlCol="0" anchor="t"/>
          <a:lstStyle/>
          <a:p>
            <a:pPr indent="0" marL="0">
              <a:buNone/>
            </a:pPr>
            <a:r>
              <a:rPr lang="en-US" sz="3200" b="1" dirty="0">
                <a:solidFill>
                  <a:srgbClr val="EEEEEE"/>
                </a:solidFill>
                <a:latin typeface="Georgia" pitchFamily="34" charset="0"/>
                <a:ea typeface="Georgia" pitchFamily="34" charset="-122"/>
                <a:cs typeface="Georgia" pitchFamily="34" charset="-120"/>
              </a:rPr>
              <a:t>Everything gets filmed.</a:t>
            </a:r>
            <a:endParaRPr lang="en-US" sz="3200" dirty="0"/>
          </a:p>
        </p:txBody>
      </p:sp>
      <p:sp>
        <p:nvSpPr>
          <p:cNvPr id="5" name="Text 2"/>
          <p:cNvSpPr/>
          <p:nvPr/>
        </p:nvSpPr>
        <p:spPr>
          <a:xfrm>
            <a:off x="548640" y="6446520"/>
            <a:ext cx="7315200" cy="274320"/>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HEINEKEN × ADW 2026   ·   MAIN PARTNER PITCH</a:t>
            </a:r>
            <a:endParaRPr lang="en-US" sz="800" dirty="0"/>
          </a:p>
        </p:txBody>
      </p:sp>
      <p:sp>
        <p:nvSpPr>
          <p:cNvPr id="6" name="Text 3"/>
          <p:cNvSpPr/>
          <p:nvPr/>
        </p:nvSpPr>
        <p:spPr>
          <a:xfrm>
            <a:off x="10515600" y="6446520"/>
            <a:ext cx="1097280" cy="274320"/>
          </a:xfrm>
          <a:prstGeom prst="rect">
            <a:avLst/>
          </a:prstGeom>
          <a:noFill/>
          <a:ln/>
        </p:spPr>
        <p:txBody>
          <a:bodyPr wrap="square" lIns="0" tIns="0" rIns="0" bIns="0" rtlCol="0" anchor="ctr"/>
          <a:lstStyle/>
          <a:p>
            <a:pPr algn="r" indent="0" marL="0">
              <a:buNone/>
            </a:pPr>
            <a:r>
              <a:rPr lang="en-US" sz="800" spc="200" kern="0" dirty="0">
                <a:solidFill>
                  <a:srgbClr val="6B6B6B"/>
                </a:solidFill>
                <a:latin typeface="Calibri" pitchFamily="34" charset="0"/>
                <a:ea typeface="Calibri" pitchFamily="34" charset="-122"/>
                <a:cs typeface="Calibri" pitchFamily="34" charset="-120"/>
              </a:rPr>
              <a:t>15 / 17</a:t>
            </a:r>
            <a:endParaRPr lang="en-US" sz="800" dirty="0"/>
          </a:p>
        </p:txBody>
      </p:sp>
      <p:sp>
        <p:nvSpPr>
          <p:cNvPr id="7" name="Text 4"/>
          <p:cNvSpPr/>
          <p:nvPr/>
        </p:nvSpPr>
        <p:spPr>
          <a:xfrm>
            <a:off x="548640" y="1965960"/>
            <a:ext cx="10972800" cy="1097280"/>
          </a:xfrm>
          <a:prstGeom prst="rect">
            <a:avLst/>
          </a:prstGeom>
          <a:noFill/>
          <a:ln/>
        </p:spPr>
        <p:txBody>
          <a:bodyPr wrap="square" lIns="0" tIns="0" rIns="0" bIns="0" rtlCol="0" anchor="t"/>
          <a:lstStyle/>
          <a:p>
            <a:pPr indent="0" marL="0">
              <a:buNone/>
            </a:pPr>
            <a:r>
              <a:rPr lang="en-US" sz="1300" dirty="0">
                <a:solidFill>
                  <a:srgbClr val="EEEEEE"/>
                </a:solidFill>
                <a:latin typeface="Calibri" pitchFamily="34" charset="0"/>
                <a:ea typeface="Calibri" pitchFamily="34" charset="-122"/>
                <a:cs typeface="Calibri" pitchFamily="34" charset="-120"/>
              </a:rPr>
              <a:t>Every ADW moment is produced by DiscovrTV, in-house, to broadcast standard. Heineken receives raw footage, edited content and co-production credits on a library sized to fuel Africa-wide campaigns for twelve months after the event.</a:t>
            </a:r>
            <a:endParaRPr lang="en-US" sz="1300" dirty="0"/>
          </a:p>
        </p:txBody>
      </p:sp>
      <p:sp>
        <p:nvSpPr>
          <p:cNvPr id="8" name="Shape 5"/>
          <p:cNvSpPr/>
          <p:nvPr/>
        </p:nvSpPr>
        <p:spPr>
          <a:xfrm>
            <a:off x="548640" y="3429000"/>
            <a:ext cx="2697480" cy="2697480"/>
          </a:xfrm>
          <a:prstGeom prst="rect">
            <a:avLst/>
          </a:prstGeom>
          <a:solidFill>
            <a:srgbClr val="141414"/>
          </a:solidFill>
          <a:ln w="6350">
            <a:solidFill>
              <a:srgbClr val="2A2A2A"/>
            </a:solidFill>
            <a:prstDash val="solid"/>
          </a:ln>
        </p:spPr>
      </p:sp>
      <p:sp>
        <p:nvSpPr>
          <p:cNvPr id="9" name="Shape 6"/>
          <p:cNvSpPr/>
          <p:nvPr/>
        </p:nvSpPr>
        <p:spPr>
          <a:xfrm>
            <a:off x="548640" y="3429000"/>
            <a:ext cx="2697480" cy="54864"/>
          </a:xfrm>
          <a:prstGeom prst="rect">
            <a:avLst/>
          </a:prstGeom>
          <a:solidFill>
            <a:srgbClr val="C9A84C"/>
          </a:solidFill>
          <a:ln w="12700">
            <a:solidFill>
              <a:srgbClr val="C9A84C"/>
            </a:solidFill>
            <a:prstDash val="solid"/>
          </a:ln>
        </p:spPr>
      </p:sp>
      <p:sp>
        <p:nvSpPr>
          <p:cNvPr id="10" name="Text 7"/>
          <p:cNvSpPr/>
          <p:nvPr/>
        </p:nvSpPr>
        <p:spPr>
          <a:xfrm>
            <a:off x="731520" y="3584448"/>
            <a:ext cx="2331720" cy="320040"/>
          </a:xfrm>
          <a:prstGeom prst="rect">
            <a:avLst/>
          </a:prstGeom>
          <a:noFill/>
          <a:ln/>
        </p:spPr>
        <p:txBody>
          <a:bodyPr wrap="square" lIns="0" tIns="0" rIns="0" bIns="0" rtlCol="0" anchor="t"/>
          <a:lstStyle/>
          <a:p>
            <a:pPr indent="0" marL="0">
              <a:buNone/>
            </a:pPr>
            <a:r>
              <a:rPr lang="en-US" sz="1000" b="1" spc="300" kern="0" dirty="0">
                <a:solidFill>
                  <a:srgbClr val="C9A84C"/>
                </a:solidFill>
                <a:latin typeface="Calibri" pitchFamily="34" charset="0"/>
                <a:ea typeface="Calibri" pitchFamily="34" charset="-122"/>
                <a:cs typeface="Calibri" pitchFamily="34" charset="-120"/>
              </a:rPr>
              <a:t>BUILD-UPS CAPTURED</a:t>
            </a:r>
            <a:endParaRPr lang="en-US" sz="1000" dirty="0"/>
          </a:p>
        </p:txBody>
      </p:sp>
      <p:sp>
        <p:nvSpPr>
          <p:cNvPr id="11" name="Text 8"/>
          <p:cNvSpPr/>
          <p:nvPr/>
        </p:nvSpPr>
        <p:spPr>
          <a:xfrm>
            <a:off x="731520" y="3977640"/>
            <a:ext cx="2331720" cy="365760"/>
          </a:xfrm>
          <a:prstGeom prst="rect">
            <a:avLst/>
          </a:prstGeom>
          <a:noFill/>
          <a:ln/>
        </p:spPr>
        <p:txBody>
          <a:bodyPr wrap="square" lIns="0" tIns="0" rIns="0" bIns="0" rtlCol="0" anchor="t"/>
          <a:lstStyle/>
          <a:p>
            <a:pPr indent="0" marL="0">
              <a:buNone/>
            </a:pPr>
            <a:r>
              <a:rPr lang="en-US" sz="1300" i="1" dirty="0">
                <a:solidFill>
                  <a:srgbClr val="EEEEEE"/>
                </a:solidFill>
                <a:latin typeface="Georgia" pitchFamily="34" charset="0"/>
                <a:ea typeface="Georgia" pitchFamily="34" charset="-122"/>
                <a:cs typeface="Georgia" pitchFamily="34" charset="-120"/>
              </a:rPr>
              <a:t>Six monthly events</a:t>
            </a:r>
            <a:endParaRPr lang="en-US" sz="1300" dirty="0"/>
          </a:p>
        </p:txBody>
      </p:sp>
      <p:sp>
        <p:nvSpPr>
          <p:cNvPr id="12" name="Text 9"/>
          <p:cNvSpPr/>
          <p:nvPr/>
        </p:nvSpPr>
        <p:spPr>
          <a:xfrm>
            <a:off x="731520" y="4434840"/>
            <a:ext cx="2331720" cy="1600200"/>
          </a:xfrm>
          <a:prstGeom prst="rect">
            <a:avLst/>
          </a:prstGeom>
          <a:noFill/>
          <a:ln/>
        </p:spPr>
        <p:txBody>
          <a:bodyPr wrap="square" lIns="0" tIns="0" rIns="0" bIns="0" rtlCol="0" anchor="t"/>
          <a:lstStyle/>
          <a:p>
            <a:pPr indent="0" marL="0">
              <a:buNone/>
            </a:pPr>
            <a:r>
              <a:rPr lang="en-US" sz="1000" dirty="0">
                <a:solidFill>
                  <a:srgbClr val="BBBBBB"/>
                </a:solidFill>
                <a:latin typeface="Calibri" pitchFamily="34" charset="0"/>
                <a:ea typeface="Calibri" pitchFamily="34" charset="-122"/>
                <a:cs typeface="Calibri" pitchFamily="34" charset="-120"/>
              </a:rPr>
              <a:t>Each build-up filmed by DiscovrTV. Weekly content drop from June. Makes the programme look bigger than any single night of it is.</a:t>
            </a:r>
            <a:endParaRPr lang="en-US" sz="1000" dirty="0"/>
          </a:p>
        </p:txBody>
      </p:sp>
      <p:sp>
        <p:nvSpPr>
          <p:cNvPr id="13" name="Shape 10"/>
          <p:cNvSpPr/>
          <p:nvPr/>
        </p:nvSpPr>
        <p:spPr>
          <a:xfrm>
            <a:off x="3364992" y="3429000"/>
            <a:ext cx="2697480" cy="2697480"/>
          </a:xfrm>
          <a:prstGeom prst="rect">
            <a:avLst/>
          </a:prstGeom>
          <a:solidFill>
            <a:srgbClr val="141414"/>
          </a:solidFill>
          <a:ln w="6350">
            <a:solidFill>
              <a:srgbClr val="2A2A2A"/>
            </a:solidFill>
            <a:prstDash val="solid"/>
          </a:ln>
        </p:spPr>
      </p:sp>
      <p:sp>
        <p:nvSpPr>
          <p:cNvPr id="14" name="Shape 11"/>
          <p:cNvSpPr/>
          <p:nvPr/>
        </p:nvSpPr>
        <p:spPr>
          <a:xfrm>
            <a:off x="3364992" y="3429000"/>
            <a:ext cx="2697480" cy="54864"/>
          </a:xfrm>
          <a:prstGeom prst="rect">
            <a:avLst/>
          </a:prstGeom>
          <a:solidFill>
            <a:srgbClr val="C9A84C"/>
          </a:solidFill>
          <a:ln w="12700">
            <a:solidFill>
              <a:srgbClr val="C9A84C"/>
            </a:solidFill>
            <a:prstDash val="solid"/>
          </a:ln>
        </p:spPr>
      </p:sp>
      <p:sp>
        <p:nvSpPr>
          <p:cNvPr id="15" name="Text 12"/>
          <p:cNvSpPr/>
          <p:nvPr/>
        </p:nvSpPr>
        <p:spPr>
          <a:xfrm>
            <a:off x="3547872" y="3584448"/>
            <a:ext cx="2331720" cy="320040"/>
          </a:xfrm>
          <a:prstGeom prst="rect">
            <a:avLst/>
          </a:prstGeom>
          <a:noFill/>
          <a:ln/>
        </p:spPr>
        <p:txBody>
          <a:bodyPr wrap="square" lIns="0" tIns="0" rIns="0" bIns="0" rtlCol="0" anchor="t"/>
          <a:lstStyle/>
          <a:p>
            <a:pPr indent="0" marL="0">
              <a:buNone/>
            </a:pPr>
            <a:r>
              <a:rPr lang="en-US" sz="1000" b="1" spc="300" kern="0" dirty="0">
                <a:solidFill>
                  <a:srgbClr val="C9A84C"/>
                </a:solidFill>
                <a:latin typeface="Calibri" pitchFamily="34" charset="0"/>
                <a:ea typeface="Calibri" pitchFamily="34" charset="-122"/>
                <a:cs typeface="Calibri" pitchFamily="34" charset="-120"/>
              </a:rPr>
              <a:t>THE DOCUMENTARY</a:t>
            </a:r>
            <a:endParaRPr lang="en-US" sz="1000" dirty="0"/>
          </a:p>
        </p:txBody>
      </p:sp>
      <p:sp>
        <p:nvSpPr>
          <p:cNvPr id="16" name="Text 13"/>
          <p:cNvSpPr/>
          <p:nvPr/>
        </p:nvSpPr>
        <p:spPr>
          <a:xfrm>
            <a:off x="3547872" y="3977640"/>
            <a:ext cx="2331720" cy="365760"/>
          </a:xfrm>
          <a:prstGeom prst="rect">
            <a:avLst/>
          </a:prstGeom>
          <a:noFill/>
          <a:ln/>
        </p:spPr>
        <p:txBody>
          <a:bodyPr wrap="square" lIns="0" tIns="0" rIns="0" bIns="0" rtlCol="0" anchor="t"/>
          <a:lstStyle/>
          <a:p>
            <a:pPr indent="0" marL="0">
              <a:buNone/>
            </a:pPr>
            <a:r>
              <a:rPr lang="en-US" sz="1300" i="1" dirty="0">
                <a:solidFill>
                  <a:srgbClr val="EEEEEE"/>
                </a:solidFill>
                <a:latin typeface="Georgia" pitchFamily="34" charset="0"/>
                <a:ea typeface="Georgia" pitchFamily="34" charset="-122"/>
                <a:cs typeface="Georgia" pitchFamily="34" charset="-120"/>
              </a:rPr>
              <a:t>45–60 minute film</a:t>
            </a:r>
            <a:endParaRPr lang="en-US" sz="1300" dirty="0"/>
          </a:p>
        </p:txBody>
      </p:sp>
      <p:sp>
        <p:nvSpPr>
          <p:cNvPr id="17" name="Text 14"/>
          <p:cNvSpPr/>
          <p:nvPr/>
        </p:nvSpPr>
        <p:spPr>
          <a:xfrm>
            <a:off x="3547872" y="4434840"/>
            <a:ext cx="2331720" cy="1600200"/>
          </a:xfrm>
          <a:prstGeom prst="rect">
            <a:avLst/>
          </a:prstGeom>
          <a:noFill/>
          <a:ln/>
        </p:spPr>
        <p:txBody>
          <a:bodyPr wrap="square" lIns="0" tIns="0" rIns="0" bIns="0" rtlCol="0" anchor="t"/>
          <a:lstStyle/>
          <a:p>
            <a:pPr indent="0" marL="0">
              <a:buNone/>
            </a:pPr>
            <a:r>
              <a:rPr lang="en-US" sz="1000" dirty="0">
                <a:solidFill>
                  <a:srgbClr val="BBBBBB"/>
                </a:solidFill>
                <a:latin typeface="Calibri" pitchFamily="34" charset="0"/>
                <a:ea typeface="Calibri" pitchFamily="34" charset="-122"/>
                <a:cs typeface="Calibri" pitchFamily="34" charset="-120"/>
              </a:rPr>
              <a:t>Behind-the-scenes of the inaugural ADW. Co-production credit. International streaming platform pitched. Africa-market release shared.</a:t>
            </a:r>
            <a:endParaRPr lang="en-US" sz="1000" dirty="0"/>
          </a:p>
        </p:txBody>
      </p:sp>
      <p:sp>
        <p:nvSpPr>
          <p:cNvPr id="18" name="Shape 15"/>
          <p:cNvSpPr/>
          <p:nvPr/>
        </p:nvSpPr>
        <p:spPr>
          <a:xfrm>
            <a:off x="6181344" y="3429000"/>
            <a:ext cx="2697480" cy="2697480"/>
          </a:xfrm>
          <a:prstGeom prst="rect">
            <a:avLst/>
          </a:prstGeom>
          <a:solidFill>
            <a:srgbClr val="141414"/>
          </a:solidFill>
          <a:ln w="6350">
            <a:solidFill>
              <a:srgbClr val="2A2A2A"/>
            </a:solidFill>
            <a:prstDash val="solid"/>
          </a:ln>
        </p:spPr>
      </p:sp>
      <p:sp>
        <p:nvSpPr>
          <p:cNvPr id="19" name="Shape 16"/>
          <p:cNvSpPr/>
          <p:nvPr/>
        </p:nvSpPr>
        <p:spPr>
          <a:xfrm>
            <a:off x="6181344" y="3429000"/>
            <a:ext cx="2697480" cy="54864"/>
          </a:xfrm>
          <a:prstGeom prst="rect">
            <a:avLst/>
          </a:prstGeom>
          <a:solidFill>
            <a:srgbClr val="C9A84C"/>
          </a:solidFill>
          <a:ln w="12700">
            <a:solidFill>
              <a:srgbClr val="C9A84C"/>
            </a:solidFill>
            <a:prstDash val="solid"/>
          </a:ln>
        </p:spPr>
      </p:sp>
      <p:sp>
        <p:nvSpPr>
          <p:cNvPr id="20" name="Text 17"/>
          <p:cNvSpPr/>
          <p:nvPr/>
        </p:nvSpPr>
        <p:spPr>
          <a:xfrm>
            <a:off x="6364224" y="3584448"/>
            <a:ext cx="2331720" cy="320040"/>
          </a:xfrm>
          <a:prstGeom prst="rect">
            <a:avLst/>
          </a:prstGeom>
          <a:noFill/>
          <a:ln/>
        </p:spPr>
        <p:txBody>
          <a:bodyPr wrap="square" lIns="0" tIns="0" rIns="0" bIns="0" rtlCol="0" anchor="t"/>
          <a:lstStyle/>
          <a:p>
            <a:pPr indent="0" marL="0">
              <a:buNone/>
            </a:pPr>
            <a:r>
              <a:rPr lang="en-US" sz="1000" b="1" spc="300" kern="0" dirty="0">
                <a:solidFill>
                  <a:srgbClr val="C9A84C"/>
                </a:solidFill>
                <a:latin typeface="Calibri" pitchFamily="34" charset="0"/>
                <a:ea typeface="Calibri" pitchFamily="34" charset="-122"/>
                <a:cs typeface="Calibri" pitchFamily="34" charset="-120"/>
              </a:rPr>
              <a:t>THE AWARDS BROADCAST</a:t>
            </a:r>
            <a:endParaRPr lang="en-US" sz="1000" dirty="0"/>
          </a:p>
        </p:txBody>
      </p:sp>
      <p:sp>
        <p:nvSpPr>
          <p:cNvPr id="21" name="Text 18"/>
          <p:cNvSpPr/>
          <p:nvPr/>
        </p:nvSpPr>
        <p:spPr>
          <a:xfrm>
            <a:off x="6364224" y="3977640"/>
            <a:ext cx="2331720" cy="365760"/>
          </a:xfrm>
          <a:prstGeom prst="rect">
            <a:avLst/>
          </a:prstGeom>
          <a:noFill/>
          <a:ln/>
        </p:spPr>
        <p:txBody>
          <a:bodyPr wrap="square" lIns="0" tIns="0" rIns="0" bIns="0" rtlCol="0" anchor="t"/>
          <a:lstStyle/>
          <a:p>
            <a:pPr indent="0" marL="0">
              <a:buNone/>
            </a:pPr>
            <a:r>
              <a:rPr lang="en-US" sz="1300" i="1" dirty="0">
                <a:solidFill>
                  <a:srgbClr val="EEEEEE"/>
                </a:solidFill>
                <a:latin typeface="Georgia" pitchFamily="34" charset="0"/>
                <a:ea typeface="Georgia" pitchFamily="34" charset="-122"/>
                <a:cs typeface="Georgia" pitchFamily="34" charset="-120"/>
              </a:rPr>
              <a:t>Two-hour TV special</a:t>
            </a:r>
            <a:endParaRPr lang="en-US" sz="1300" dirty="0"/>
          </a:p>
        </p:txBody>
      </p:sp>
      <p:sp>
        <p:nvSpPr>
          <p:cNvPr id="22" name="Text 19"/>
          <p:cNvSpPr/>
          <p:nvPr/>
        </p:nvSpPr>
        <p:spPr>
          <a:xfrm>
            <a:off x="6364224" y="4434840"/>
            <a:ext cx="2331720" cy="1600200"/>
          </a:xfrm>
          <a:prstGeom prst="rect">
            <a:avLst/>
          </a:prstGeom>
          <a:noFill/>
          <a:ln/>
        </p:spPr>
        <p:txBody>
          <a:bodyPr wrap="square" lIns="0" tIns="0" rIns="0" bIns="0" rtlCol="0" anchor="t"/>
          <a:lstStyle/>
          <a:p>
            <a:pPr indent="0" marL="0">
              <a:buNone/>
            </a:pPr>
            <a:r>
              <a:rPr lang="en-US" sz="1000" dirty="0">
                <a:solidFill>
                  <a:srgbClr val="BBBBBB"/>
                </a:solidFill>
                <a:latin typeface="Calibri" pitchFamily="34" charset="0"/>
                <a:ea typeface="Calibri" pitchFamily="34" charset="-122"/>
                <a:cs typeface="Calibri" pitchFamily="34" charset="-120"/>
              </a:rPr>
              <a:t>Presenting sponsor credit. Integrated Heineken moments. MultiChoice / streaming simulcast. Founding-partner narrative permanent.</a:t>
            </a:r>
            <a:endParaRPr lang="en-US" sz="1000" dirty="0"/>
          </a:p>
        </p:txBody>
      </p:sp>
      <p:sp>
        <p:nvSpPr>
          <p:cNvPr id="23" name="Shape 20"/>
          <p:cNvSpPr/>
          <p:nvPr/>
        </p:nvSpPr>
        <p:spPr>
          <a:xfrm>
            <a:off x="8997696" y="3429000"/>
            <a:ext cx="2697480" cy="2697480"/>
          </a:xfrm>
          <a:prstGeom prst="rect">
            <a:avLst/>
          </a:prstGeom>
          <a:solidFill>
            <a:srgbClr val="141414"/>
          </a:solidFill>
          <a:ln w="6350">
            <a:solidFill>
              <a:srgbClr val="2A2A2A"/>
            </a:solidFill>
            <a:prstDash val="solid"/>
          </a:ln>
        </p:spPr>
      </p:sp>
      <p:sp>
        <p:nvSpPr>
          <p:cNvPr id="24" name="Shape 21"/>
          <p:cNvSpPr/>
          <p:nvPr/>
        </p:nvSpPr>
        <p:spPr>
          <a:xfrm>
            <a:off x="8997696" y="3429000"/>
            <a:ext cx="2697480" cy="54864"/>
          </a:xfrm>
          <a:prstGeom prst="rect">
            <a:avLst/>
          </a:prstGeom>
          <a:solidFill>
            <a:srgbClr val="C9A84C"/>
          </a:solidFill>
          <a:ln w="12700">
            <a:solidFill>
              <a:srgbClr val="C9A84C"/>
            </a:solidFill>
            <a:prstDash val="solid"/>
          </a:ln>
        </p:spPr>
      </p:sp>
      <p:sp>
        <p:nvSpPr>
          <p:cNvPr id="25" name="Text 22"/>
          <p:cNvSpPr/>
          <p:nvPr/>
        </p:nvSpPr>
        <p:spPr>
          <a:xfrm>
            <a:off x="9180576" y="3584448"/>
            <a:ext cx="2331720" cy="320040"/>
          </a:xfrm>
          <a:prstGeom prst="rect">
            <a:avLst/>
          </a:prstGeom>
          <a:noFill/>
          <a:ln/>
        </p:spPr>
        <p:txBody>
          <a:bodyPr wrap="square" lIns="0" tIns="0" rIns="0" bIns="0" rtlCol="0" anchor="t"/>
          <a:lstStyle/>
          <a:p>
            <a:pPr indent="0" marL="0">
              <a:buNone/>
            </a:pPr>
            <a:r>
              <a:rPr lang="en-US" sz="1000" b="1" spc="300" kern="0" dirty="0">
                <a:solidFill>
                  <a:srgbClr val="C9A84C"/>
                </a:solidFill>
                <a:latin typeface="Calibri" pitchFamily="34" charset="0"/>
                <a:ea typeface="Calibri" pitchFamily="34" charset="-122"/>
                <a:cs typeface="Calibri" pitchFamily="34" charset="-120"/>
              </a:rPr>
              <a:t>THE PODCAST</a:t>
            </a:r>
            <a:endParaRPr lang="en-US" sz="1000" dirty="0"/>
          </a:p>
        </p:txBody>
      </p:sp>
      <p:sp>
        <p:nvSpPr>
          <p:cNvPr id="26" name="Text 23"/>
          <p:cNvSpPr/>
          <p:nvPr/>
        </p:nvSpPr>
        <p:spPr>
          <a:xfrm>
            <a:off x="9180576" y="3977640"/>
            <a:ext cx="2331720" cy="365760"/>
          </a:xfrm>
          <a:prstGeom prst="rect">
            <a:avLst/>
          </a:prstGeom>
          <a:noFill/>
          <a:ln/>
        </p:spPr>
        <p:txBody>
          <a:bodyPr wrap="square" lIns="0" tIns="0" rIns="0" bIns="0" rtlCol="0" anchor="t"/>
          <a:lstStyle/>
          <a:p>
            <a:pPr indent="0" marL="0">
              <a:buNone/>
            </a:pPr>
            <a:r>
              <a:rPr lang="en-US" sz="1300" i="1" dirty="0">
                <a:solidFill>
                  <a:srgbClr val="EEEEEE"/>
                </a:solidFill>
                <a:latin typeface="Georgia" pitchFamily="34" charset="0"/>
                <a:ea typeface="Georgia" pitchFamily="34" charset="-122"/>
                <a:cs typeface="Georgia" pitchFamily="34" charset="-120"/>
              </a:rPr>
              <a:t>10 episodes · weekly</a:t>
            </a:r>
            <a:endParaRPr lang="en-US" sz="1300" dirty="0"/>
          </a:p>
        </p:txBody>
      </p:sp>
      <p:sp>
        <p:nvSpPr>
          <p:cNvPr id="27" name="Text 24"/>
          <p:cNvSpPr/>
          <p:nvPr/>
        </p:nvSpPr>
        <p:spPr>
          <a:xfrm>
            <a:off x="9180576" y="4434840"/>
            <a:ext cx="2331720" cy="1600200"/>
          </a:xfrm>
          <a:prstGeom prst="rect">
            <a:avLst/>
          </a:prstGeom>
          <a:noFill/>
          <a:ln/>
        </p:spPr>
        <p:txBody>
          <a:bodyPr wrap="square" lIns="0" tIns="0" rIns="0" bIns="0" rtlCol="0" anchor="t"/>
          <a:lstStyle/>
          <a:p>
            <a:pPr indent="0" marL="0">
              <a:buNone/>
            </a:pPr>
            <a:r>
              <a:rPr lang="en-US" sz="1000" dirty="0">
                <a:solidFill>
                  <a:srgbClr val="BBBBBB"/>
                </a:solidFill>
                <a:latin typeface="Calibri" pitchFamily="34" charset="0"/>
                <a:ea typeface="Calibri" pitchFamily="34" charset="-122"/>
                <a:cs typeface="Calibri" pitchFamily="34" charset="-120"/>
              </a:rPr>
              <a:t>Host-led, interview-format, artist and industry stories. Presenting sponsor. Spotify, Apple, Boomplay. Africa-wide reach.</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A0A0A"/>
        </a:solidFill>
      </p:bgPr>
    </p:bg>
    <p:spTree>
      <p:nvGrpSpPr>
        <p:cNvPr id="1" name=""/>
        <p:cNvGrpSpPr/>
        <p:nvPr/>
      </p:nvGrpSpPr>
      <p:grpSpPr>
        <a:xfrm>
          <a:off x="0" y="0"/>
          <a:ext cx="0" cy="0"/>
          <a:chOff x="0" y="0"/>
          <a:chExt cx="0" cy="0"/>
        </a:xfrm>
      </p:grpSpPr>
      <p:pic>
        <p:nvPicPr>
          <p:cNvPr id="2" name="Image 0" descr="/home/claude/adw/adw-logo-transparent.png">    </p:cNvPr>
          <p:cNvPicPr>
            <a:picLocks noChangeAspect="1"/>
          </p:cNvPicPr>
          <p:nvPr/>
        </p:nvPicPr>
        <p:blipFill>
          <a:blip r:embed="rId1"/>
          <a:stretch>
            <a:fillRect/>
          </a:stretch>
        </p:blipFill>
        <p:spPr>
          <a:xfrm>
            <a:off x="11064240" y="320040"/>
            <a:ext cx="960120" cy="402336"/>
          </a:xfrm>
          <a:prstGeom prst="rect">
            <a:avLst/>
          </a:prstGeom>
        </p:spPr>
      </p:pic>
      <p:sp>
        <p:nvSpPr>
          <p:cNvPr id="3" name="Text 0"/>
          <p:cNvSpPr/>
          <p:nvPr/>
        </p:nvSpPr>
        <p:spPr>
          <a:xfrm>
            <a:off x="548640" y="411480"/>
            <a:ext cx="9144000" cy="274320"/>
          </a:xfrm>
          <a:prstGeom prst="rect">
            <a:avLst/>
          </a:prstGeom>
          <a:noFill/>
          <a:ln/>
        </p:spPr>
        <p:txBody>
          <a:bodyPr wrap="square" lIns="0" tIns="0" rIns="0" bIns="0" rtlCol="0" anchor="ctr"/>
          <a:lstStyle/>
          <a:p>
            <a:pPr indent="0" marL="0">
              <a:buNone/>
            </a:pPr>
            <a:r>
              <a:rPr lang="en-US" sz="1000" b="1" spc="500" kern="0" dirty="0">
                <a:solidFill>
                  <a:srgbClr val="E11D2E"/>
                </a:solidFill>
                <a:latin typeface="Calibri" pitchFamily="34" charset="0"/>
                <a:ea typeface="Calibri" pitchFamily="34" charset="-122"/>
                <a:cs typeface="Calibri" pitchFamily="34" charset="-120"/>
              </a:rPr>
              <a:t>MAIN PARTNER POSITION · YEAR 1</a:t>
            </a:r>
            <a:endParaRPr lang="en-US" sz="1000" dirty="0"/>
          </a:p>
        </p:txBody>
      </p:sp>
      <p:sp>
        <p:nvSpPr>
          <p:cNvPr id="4" name="Text 1"/>
          <p:cNvSpPr/>
          <p:nvPr/>
        </p:nvSpPr>
        <p:spPr>
          <a:xfrm>
            <a:off x="548640" y="731520"/>
            <a:ext cx="10515600" cy="914400"/>
          </a:xfrm>
          <a:prstGeom prst="rect">
            <a:avLst/>
          </a:prstGeom>
          <a:noFill/>
          <a:ln/>
        </p:spPr>
        <p:txBody>
          <a:bodyPr wrap="square" lIns="0" tIns="0" rIns="0" bIns="0" rtlCol="0" anchor="t"/>
          <a:lstStyle/>
          <a:p>
            <a:pPr indent="0" marL="0">
              <a:buNone/>
            </a:pPr>
            <a:r>
              <a:rPr lang="en-US" sz="3200" b="1" dirty="0">
                <a:solidFill>
                  <a:srgbClr val="EEEEEE"/>
                </a:solidFill>
                <a:latin typeface="Georgia" pitchFamily="34" charset="0"/>
                <a:ea typeface="Georgia" pitchFamily="34" charset="-122"/>
                <a:cs typeface="Georgia" pitchFamily="34" charset="-120"/>
              </a:rPr>
              <a:t>The offer.</a:t>
            </a:r>
            <a:endParaRPr lang="en-US" sz="3200" dirty="0"/>
          </a:p>
        </p:txBody>
      </p:sp>
      <p:sp>
        <p:nvSpPr>
          <p:cNvPr id="5" name="Text 2"/>
          <p:cNvSpPr/>
          <p:nvPr/>
        </p:nvSpPr>
        <p:spPr>
          <a:xfrm>
            <a:off x="548640" y="6446520"/>
            <a:ext cx="7315200" cy="274320"/>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HEINEKEN × ADW 2026   ·   MAIN PARTNER PITCH</a:t>
            </a:r>
            <a:endParaRPr lang="en-US" sz="800" dirty="0"/>
          </a:p>
        </p:txBody>
      </p:sp>
      <p:sp>
        <p:nvSpPr>
          <p:cNvPr id="6" name="Text 3"/>
          <p:cNvSpPr/>
          <p:nvPr/>
        </p:nvSpPr>
        <p:spPr>
          <a:xfrm>
            <a:off x="10515600" y="6446520"/>
            <a:ext cx="1097280" cy="274320"/>
          </a:xfrm>
          <a:prstGeom prst="rect">
            <a:avLst/>
          </a:prstGeom>
          <a:noFill/>
          <a:ln/>
        </p:spPr>
        <p:txBody>
          <a:bodyPr wrap="square" lIns="0" tIns="0" rIns="0" bIns="0" rtlCol="0" anchor="ctr"/>
          <a:lstStyle/>
          <a:p>
            <a:pPr algn="r" indent="0" marL="0">
              <a:buNone/>
            </a:pPr>
            <a:r>
              <a:rPr lang="en-US" sz="800" spc="200" kern="0" dirty="0">
                <a:solidFill>
                  <a:srgbClr val="6B6B6B"/>
                </a:solidFill>
                <a:latin typeface="Calibri" pitchFamily="34" charset="0"/>
                <a:ea typeface="Calibri" pitchFamily="34" charset="-122"/>
                <a:cs typeface="Calibri" pitchFamily="34" charset="-120"/>
              </a:rPr>
              <a:t>16 / 17</a:t>
            </a:r>
            <a:endParaRPr lang="en-US" sz="800" dirty="0"/>
          </a:p>
        </p:txBody>
      </p:sp>
      <p:sp>
        <p:nvSpPr>
          <p:cNvPr id="7" name="Shape 4"/>
          <p:cNvSpPr/>
          <p:nvPr/>
        </p:nvSpPr>
        <p:spPr>
          <a:xfrm>
            <a:off x="548640" y="1965960"/>
            <a:ext cx="5303520" cy="4160520"/>
          </a:xfrm>
          <a:prstGeom prst="rect">
            <a:avLst/>
          </a:prstGeom>
          <a:solidFill>
            <a:srgbClr val="141414"/>
          </a:solidFill>
          <a:ln w="12700">
            <a:solidFill>
              <a:srgbClr val="C9A84C"/>
            </a:solidFill>
            <a:prstDash val="solid"/>
          </a:ln>
        </p:spPr>
      </p:sp>
      <p:sp>
        <p:nvSpPr>
          <p:cNvPr id="8" name="Text 5"/>
          <p:cNvSpPr/>
          <p:nvPr/>
        </p:nvSpPr>
        <p:spPr>
          <a:xfrm>
            <a:off x="777240" y="2194560"/>
            <a:ext cx="4846320" cy="320040"/>
          </a:xfrm>
          <a:prstGeom prst="rect">
            <a:avLst/>
          </a:prstGeom>
          <a:noFill/>
          <a:ln/>
        </p:spPr>
        <p:txBody>
          <a:bodyPr wrap="square" lIns="0" tIns="0" rIns="0" bIns="0" rtlCol="0" anchor="ctr"/>
          <a:lstStyle/>
          <a:p>
            <a:pPr indent="0" marL="0">
              <a:buNone/>
            </a:pPr>
            <a:r>
              <a:rPr lang="en-US" sz="900" b="1" spc="500" kern="0" dirty="0">
                <a:solidFill>
                  <a:srgbClr val="C9A84C"/>
                </a:solidFill>
                <a:latin typeface="Calibri" pitchFamily="34" charset="0"/>
                <a:ea typeface="Calibri" pitchFamily="34" charset="-122"/>
                <a:cs typeface="Calibri" pitchFamily="34" charset="-120"/>
              </a:rPr>
              <a:t>YOUR INVESTMENT</a:t>
            </a:r>
            <a:endParaRPr lang="en-US" sz="900" dirty="0"/>
          </a:p>
        </p:txBody>
      </p:sp>
      <p:sp>
        <p:nvSpPr>
          <p:cNvPr id="9" name="Text 6"/>
          <p:cNvSpPr/>
          <p:nvPr/>
        </p:nvSpPr>
        <p:spPr>
          <a:xfrm>
            <a:off x="777240" y="2560320"/>
            <a:ext cx="4846320" cy="1188720"/>
          </a:xfrm>
          <a:prstGeom prst="rect">
            <a:avLst/>
          </a:prstGeom>
          <a:noFill/>
          <a:ln/>
        </p:spPr>
        <p:txBody>
          <a:bodyPr wrap="square" lIns="0" tIns="0" rIns="0" bIns="0" rtlCol="0" anchor="t"/>
          <a:lstStyle/>
          <a:p>
            <a:pPr indent="0" marL="0">
              <a:buNone/>
            </a:pPr>
            <a:r>
              <a:rPr lang="en-US" sz="8800" b="1" dirty="0">
                <a:solidFill>
                  <a:srgbClr val="EEEEEE"/>
                </a:solidFill>
                <a:latin typeface="Georgia" pitchFamily="34" charset="0"/>
                <a:ea typeface="Georgia" pitchFamily="34" charset="-122"/>
                <a:cs typeface="Georgia" pitchFamily="34" charset="-120"/>
              </a:rPr>
              <a:t>R10m</a:t>
            </a:r>
            <a:endParaRPr lang="en-US" sz="8800" dirty="0"/>
          </a:p>
        </p:txBody>
      </p:sp>
      <p:sp>
        <p:nvSpPr>
          <p:cNvPr id="10" name="Text 7"/>
          <p:cNvSpPr/>
          <p:nvPr/>
        </p:nvSpPr>
        <p:spPr>
          <a:xfrm>
            <a:off x="777240" y="3840480"/>
            <a:ext cx="4846320" cy="365760"/>
          </a:xfrm>
          <a:prstGeom prst="rect">
            <a:avLst/>
          </a:prstGeom>
          <a:noFill/>
          <a:ln/>
        </p:spPr>
        <p:txBody>
          <a:bodyPr wrap="square" lIns="0" tIns="0" rIns="0" bIns="0" rtlCol="0" anchor="ctr"/>
          <a:lstStyle/>
          <a:p>
            <a:pPr indent="0" marL="0">
              <a:buNone/>
            </a:pPr>
            <a:r>
              <a:rPr lang="en-US" sz="1200" i="1" dirty="0">
                <a:solidFill>
                  <a:srgbClr val="C9A84C"/>
                </a:solidFill>
                <a:latin typeface="Calibri" pitchFamily="34" charset="0"/>
                <a:ea typeface="Calibri" pitchFamily="34" charset="-122"/>
                <a:cs typeface="Calibri" pitchFamily="34" charset="-120"/>
              </a:rPr>
              <a:t>ex-VAT · Category exclusive · Year 1</a:t>
            </a:r>
            <a:endParaRPr lang="en-US" sz="1200" dirty="0"/>
          </a:p>
        </p:txBody>
      </p:sp>
      <p:sp>
        <p:nvSpPr>
          <p:cNvPr id="11" name="Shape 8"/>
          <p:cNvSpPr/>
          <p:nvPr/>
        </p:nvSpPr>
        <p:spPr>
          <a:xfrm>
            <a:off x="777240" y="4343400"/>
            <a:ext cx="4846320" cy="18288"/>
          </a:xfrm>
          <a:prstGeom prst="rect">
            <a:avLst/>
          </a:prstGeom>
          <a:solidFill>
            <a:srgbClr val="2A2A2A"/>
          </a:solidFill>
          <a:ln w="12700">
            <a:solidFill>
              <a:srgbClr val="2A2A2A"/>
            </a:solidFill>
            <a:prstDash val="solid"/>
          </a:ln>
        </p:spPr>
      </p:sp>
      <p:sp>
        <p:nvSpPr>
          <p:cNvPr id="12" name="Text 9"/>
          <p:cNvSpPr/>
          <p:nvPr/>
        </p:nvSpPr>
        <p:spPr>
          <a:xfrm>
            <a:off x="777240" y="4480560"/>
            <a:ext cx="4846320" cy="320040"/>
          </a:xfrm>
          <a:prstGeom prst="rect">
            <a:avLst/>
          </a:prstGeom>
          <a:noFill/>
          <a:ln/>
        </p:spPr>
        <p:txBody>
          <a:bodyPr wrap="square" lIns="0" tIns="0" rIns="0" bIns="0" rtlCol="0" anchor="ctr"/>
          <a:lstStyle/>
          <a:p>
            <a:pPr indent="0" marL="0">
              <a:buNone/>
            </a:pPr>
            <a:r>
              <a:rPr lang="en-US" sz="900" b="1" spc="500" kern="0" dirty="0">
                <a:solidFill>
                  <a:srgbClr val="E11D2E"/>
                </a:solidFill>
                <a:latin typeface="Calibri" pitchFamily="34" charset="0"/>
                <a:ea typeface="Calibri" pitchFamily="34" charset="-122"/>
                <a:cs typeface="Calibri" pitchFamily="34" charset="-120"/>
              </a:rPr>
              <a:t>YOUR RETURN</a:t>
            </a:r>
            <a:endParaRPr lang="en-US" sz="900" dirty="0"/>
          </a:p>
        </p:txBody>
      </p:sp>
      <p:sp>
        <p:nvSpPr>
          <p:cNvPr id="13" name="Text 10"/>
          <p:cNvSpPr/>
          <p:nvPr/>
        </p:nvSpPr>
        <p:spPr>
          <a:xfrm>
            <a:off x="777240" y="4800600"/>
            <a:ext cx="4846320" cy="685800"/>
          </a:xfrm>
          <a:prstGeom prst="rect">
            <a:avLst/>
          </a:prstGeom>
          <a:noFill/>
          <a:ln/>
        </p:spPr>
        <p:txBody>
          <a:bodyPr wrap="square" lIns="0" tIns="0" rIns="0" bIns="0" rtlCol="0" anchor="t"/>
          <a:lstStyle/>
          <a:p>
            <a:pPr indent="0" marL="0">
              <a:buNone/>
            </a:pPr>
            <a:r>
              <a:rPr lang="en-US" sz="3800" b="1" dirty="0">
                <a:solidFill>
                  <a:srgbClr val="E11D2E"/>
                </a:solidFill>
                <a:latin typeface="Georgia" pitchFamily="34" charset="0"/>
                <a:ea typeface="Georgia" pitchFamily="34" charset="-122"/>
                <a:cs typeface="Georgia" pitchFamily="34" charset="-120"/>
              </a:rPr>
              <a:t>R35m – R50m</a:t>
            </a:r>
            <a:endParaRPr lang="en-US" sz="3800" dirty="0"/>
          </a:p>
        </p:txBody>
      </p:sp>
      <p:sp>
        <p:nvSpPr>
          <p:cNvPr id="14" name="Text 11"/>
          <p:cNvSpPr/>
          <p:nvPr/>
        </p:nvSpPr>
        <p:spPr>
          <a:xfrm>
            <a:off x="777240" y="5532120"/>
            <a:ext cx="4846320" cy="411480"/>
          </a:xfrm>
          <a:prstGeom prst="rect">
            <a:avLst/>
          </a:prstGeom>
          <a:noFill/>
          <a:ln/>
        </p:spPr>
        <p:txBody>
          <a:bodyPr wrap="square" lIns="0" tIns="0" rIns="0" bIns="0" rtlCol="0" anchor="t"/>
          <a:lstStyle/>
          <a:p>
            <a:pPr indent="0" marL="0">
              <a:buNone/>
            </a:pPr>
            <a:r>
              <a:rPr lang="en-US" sz="1000" i="1" dirty="0">
                <a:solidFill>
                  <a:srgbClr val="BBBBBB"/>
                </a:solidFill>
                <a:latin typeface="Calibri" pitchFamily="34" charset="0"/>
                <a:ea typeface="Calibri" pitchFamily="34" charset="-122"/>
                <a:cs typeface="Calibri" pitchFamily="34" charset="-120"/>
              </a:rPr>
              <a:t>tracked media value · independently assessed · 3.5x to 5x multiplier</a:t>
            </a:r>
            <a:endParaRPr lang="en-US" sz="1000" dirty="0"/>
          </a:p>
        </p:txBody>
      </p:sp>
      <p:sp>
        <p:nvSpPr>
          <p:cNvPr id="15" name="Text 12"/>
          <p:cNvSpPr/>
          <p:nvPr/>
        </p:nvSpPr>
        <p:spPr>
          <a:xfrm>
            <a:off x="6400800" y="1965960"/>
            <a:ext cx="5303520" cy="320040"/>
          </a:xfrm>
          <a:prstGeom prst="rect">
            <a:avLst/>
          </a:prstGeom>
          <a:noFill/>
          <a:ln/>
        </p:spPr>
        <p:txBody>
          <a:bodyPr wrap="square" lIns="0" tIns="0" rIns="0" bIns="0" rtlCol="0" anchor="ctr"/>
          <a:lstStyle/>
          <a:p>
            <a:pPr indent="0" marL="0">
              <a:buNone/>
            </a:pPr>
            <a:r>
              <a:rPr lang="en-US" sz="900" b="1" spc="500" kern="0" dirty="0">
                <a:solidFill>
                  <a:srgbClr val="E11D2E"/>
                </a:solidFill>
                <a:latin typeface="Calibri" pitchFamily="34" charset="0"/>
                <a:ea typeface="Calibri" pitchFamily="34" charset="-122"/>
                <a:cs typeface="Calibri" pitchFamily="34" charset="-120"/>
              </a:rPr>
              <a:t>WHAT'S INCLUDED</a:t>
            </a:r>
            <a:endParaRPr lang="en-US" sz="900" dirty="0"/>
          </a:p>
        </p:txBody>
      </p:sp>
      <p:sp>
        <p:nvSpPr>
          <p:cNvPr id="16" name="Shape 13"/>
          <p:cNvSpPr/>
          <p:nvPr/>
        </p:nvSpPr>
        <p:spPr>
          <a:xfrm>
            <a:off x="6400800" y="2450592"/>
            <a:ext cx="109728" cy="109728"/>
          </a:xfrm>
          <a:prstGeom prst="ellipse">
            <a:avLst/>
          </a:prstGeom>
          <a:solidFill>
            <a:srgbClr val="C9A84C"/>
          </a:solidFill>
          <a:ln w="12700">
            <a:solidFill>
              <a:srgbClr val="C9A84C"/>
            </a:solidFill>
            <a:prstDash val="solid"/>
          </a:ln>
        </p:spPr>
      </p:sp>
      <p:sp>
        <p:nvSpPr>
          <p:cNvPr id="17" name="Text 14"/>
          <p:cNvSpPr/>
          <p:nvPr/>
        </p:nvSpPr>
        <p:spPr>
          <a:xfrm>
            <a:off x="6601968" y="2377440"/>
            <a:ext cx="5029200" cy="228600"/>
          </a:xfrm>
          <a:prstGeom prst="rect">
            <a:avLst/>
          </a:prstGeom>
          <a:noFill/>
          <a:ln/>
        </p:spPr>
        <p:txBody>
          <a:bodyPr wrap="square" lIns="0" tIns="0" rIns="0" bIns="0" rtlCol="0" anchor="t"/>
          <a:lstStyle/>
          <a:p>
            <a:pPr indent="0" marL="0">
              <a:buNone/>
            </a:pPr>
            <a:r>
              <a:rPr lang="en-US" sz="1000" b="1" dirty="0">
                <a:solidFill>
                  <a:srgbClr val="EEEEEE"/>
                </a:solidFill>
                <a:latin typeface="Calibri" pitchFamily="34" charset="0"/>
                <a:ea typeface="Calibri" pitchFamily="34" charset="-122"/>
                <a:cs typeface="Calibri" pitchFamily="34" charset="-120"/>
              </a:rPr>
              <a:t>Main Partner title</a:t>
            </a:r>
            <a:endParaRPr lang="en-US" sz="1000" dirty="0"/>
          </a:p>
        </p:txBody>
      </p:sp>
      <p:sp>
        <p:nvSpPr>
          <p:cNvPr id="18" name="Text 15"/>
          <p:cNvSpPr/>
          <p:nvPr/>
        </p:nvSpPr>
        <p:spPr>
          <a:xfrm>
            <a:off x="6601968" y="2578608"/>
            <a:ext cx="5029200" cy="22860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Exclusive — no equal or superior position</a:t>
            </a:r>
            <a:endParaRPr lang="en-US" sz="800" dirty="0"/>
          </a:p>
        </p:txBody>
      </p:sp>
      <p:sp>
        <p:nvSpPr>
          <p:cNvPr id="19" name="Shape 16"/>
          <p:cNvSpPr/>
          <p:nvPr/>
        </p:nvSpPr>
        <p:spPr>
          <a:xfrm>
            <a:off x="6400800" y="2907792"/>
            <a:ext cx="109728" cy="109728"/>
          </a:xfrm>
          <a:prstGeom prst="ellipse">
            <a:avLst/>
          </a:prstGeom>
          <a:solidFill>
            <a:srgbClr val="C9A84C"/>
          </a:solidFill>
          <a:ln w="12700">
            <a:solidFill>
              <a:srgbClr val="C9A84C"/>
            </a:solidFill>
            <a:prstDash val="solid"/>
          </a:ln>
        </p:spPr>
      </p:sp>
      <p:sp>
        <p:nvSpPr>
          <p:cNvPr id="20" name="Text 17"/>
          <p:cNvSpPr/>
          <p:nvPr/>
        </p:nvSpPr>
        <p:spPr>
          <a:xfrm>
            <a:off x="6601968" y="2834640"/>
            <a:ext cx="5029200" cy="228600"/>
          </a:xfrm>
          <a:prstGeom prst="rect">
            <a:avLst/>
          </a:prstGeom>
          <a:noFill/>
          <a:ln/>
        </p:spPr>
        <p:txBody>
          <a:bodyPr wrap="square" lIns="0" tIns="0" rIns="0" bIns="0" rtlCol="0" anchor="t"/>
          <a:lstStyle/>
          <a:p>
            <a:pPr indent="0" marL="0">
              <a:buNone/>
            </a:pPr>
            <a:r>
              <a:rPr lang="en-US" sz="1000" b="1" dirty="0">
                <a:solidFill>
                  <a:srgbClr val="EEEEEE"/>
                </a:solidFill>
                <a:latin typeface="Calibri" pitchFamily="34" charset="0"/>
                <a:ea typeface="Calibri" pitchFamily="34" charset="-122"/>
                <a:cs typeface="Calibri" pitchFamily="34" charset="-120"/>
              </a:rPr>
              <a:t>Category exclusivity</a:t>
            </a:r>
            <a:endParaRPr lang="en-US" sz="1000" dirty="0"/>
          </a:p>
        </p:txBody>
      </p:sp>
      <p:sp>
        <p:nvSpPr>
          <p:cNvPr id="21" name="Text 18"/>
          <p:cNvSpPr/>
          <p:nvPr/>
        </p:nvSpPr>
        <p:spPr>
          <a:xfrm>
            <a:off x="6601968" y="3035808"/>
            <a:ext cx="5029200" cy="22860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Beer, cider, low-alcohol · 7-day + 60 days post</a:t>
            </a:r>
            <a:endParaRPr lang="en-US" sz="800" dirty="0"/>
          </a:p>
        </p:txBody>
      </p:sp>
      <p:sp>
        <p:nvSpPr>
          <p:cNvPr id="22" name="Shape 19"/>
          <p:cNvSpPr/>
          <p:nvPr/>
        </p:nvSpPr>
        <p:spPr>
          <a:xfrm>
            <a:off x="6400800" y="3364992"/>
            <a:ext cx="109728" cy="109728"/>
          </a:xfrm>
          <a:prstGeom prst="ellipse">
            <a:avLst/>
          </a:prstGeom>
          <a:solidFill>
            <a:srgbClr val="C9A84C"/>
          </a:solidFill>
          <a:ln w="12700">
            <a:solidFill>
              <a:srgbClr val="C9A84C"/>
            </a:solidFill>
            <a:prstDash val="solid"/>
          </a:ln>
        </p:spPr>
      </p:sp>
      <p:sp>
        <p:nvSpPr>
          <p:cNvPr id="23" name="Text 20"/>
          <p:cNvSpPr/>
          <p:nvPr/>
        </p:nvSpPr>
        <p:spPr>
          <a:xfrm>
            <a:off x="6601968" y="3291840"/>
            <a:ext cx="5029200" cy="228600"/>
          </a:xfrm>
          <a:prstGeom prst="rect">
            <a:avLst/>
          </a:prstGeom>
          <a:noFill/>
          <a:ln/>
        </p:spPr>
        <p:txBody>
          <a:bodyPr wrap="square" lIns="0" tIns="0" rIns="0" bIns="0" rtlCol="0" anchor="t"/>
          <a:lstStyle/>
          <a:p>
            <a:pPr indent="0" marL="0">
              <a:buNone/>
            </a:pPr>
            <a:r>
              <a:rPr lang="en-US" sz="1000" b="1" dirty="0">
                <a:solidFill>
                  <a:srgbClr val="EEEEEE"/>
                </a:solidFill>
                <a:latin typeface="Calibri" pitchFamily="34" charset="0"/>
                <a:ea typeface="Calibri" pitchFamily="34" charset="-122"/>
                <a:cs typeface="Calibri" pitchFamily="34" charset="-120"/>
              </a:rPr>
              <a:t>House of Heineken · both cities</a:t>
            </a:r>
            <a:endParaRPr lang="en-US" sz="1000" dirty="0"/>
          </a:p>
        </p:txBody>
      </p:sp>
      <p:sp>
        <p:nvSpPr>
          <p:cNvPr id="24" name="Text 21"/>
          <p:cNvSpPr/>
          <p:nvPr/>
        </p:nvSpPr>
        <p:spPr>
          <a:xfrm>
            <a:off x="6601968" y="3493008"/>
            <a:ext cx="5029200" cy="22860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Shimmy (CT) + Rockets (JHB) hero venues</a:t>
            </a:r>
            <a:endParaRPr lang="en-US" sz="800" dirty="0"/>
          </a:p>
        </p:txBody>
      </p:sp>
      <p:sp>
        <p:nvSpPr>
          <p:cNvPr id="25" name="Shape 22"/>
          <p:cNvSpPr/>
          <p:nvPr/>
        </p:nvSpPr>
        <p:spPr>
          <a:xfrm>
            <a:off x="6400800" y="3822192"/>
            <a:ext cx="109728" cy="109728"/>
          </a:xfrm>
          <a:prstGeom prst="ellipse">
            <a:avLst/>
          </a:prstGeom>
          <a:solidFill>
            <a:srgbClr val="C9A84C"/>
          </a:solidFill>
          <a:ln w="12700">
            <a:solidFill>
              <a:srgbClr val="C9A84C"/>
            </a:solidFill>
            <a:prstDash val="solid"/>
          </a:ln>
        </p:spPr>
      </p:sp>
      <p:sp>
        <p:nvSpPr>
          <p:cNvPr id="26" name="Text 23"/>
          <p:cNvSpPr/>
          <p:nvPr/>
        </p:nvSpPr>
        <p:spPr>
          <a:xfrm>
            <a:off x="6601968" y="3749040"/>
            <a:ext cx="5029200" cy="228600"/>
          </a:xfrm>
          <a:prstGeom prst="rect">
            <a:avLst/>
          </a:prstGeom>
          <a:noFill/>
          <a:ln/>
        </p:spPr>
        <p:txBody>
          <a:bodyPr wrap="square" lIns="0" tIns="0" rIns="0" bIns="0" rtlCol="0" anchor="t"/>
          <a:lstStyle/>
          <a:p>
            <a:pPr indent="0" marL="0">
              <a:buNone/>
            </a:pPr>
            <a:r>
              <a:rPr lang="en-US" sz="1000" b="1" dirty="0">
                <a:solidFill>
                  <a:srgbClr val="EEEEEE"/>
                </a:solidFill>
                <a:latin typeface="Calibri" pitchFamily="34" charset="0"/>
                <a:ea typeface="Calibri" pitchFamily="34" charset="-122"/>
                <a:cs typeface="Calibri" pitchFamily="34" charset="-120"/>
              </a:rPr>
              <a:t>Six build-up sales moments</a:t>
            </a:r>
            <a:endParaRPr lang="en-US" sz="1000" dirty="0"/>
          </a:p>
        </p:txBody>
      </p:sp>
      <p:sp>
        <p:nvSpPr>
          <p:cNvPr id="27" name="Text 24"/>
          <p:cNvSpPr/>
          <p:nvPr/>
        </p:nvSpPr>
        <p:spPr>
          <a:xfrm>
            <a:off x="6601968" y="3950208"/>
            <a:ext cx="5029200" cy="22860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Jun–Nov · each one a Heineken-branded event</a:t>
            </a:r>
            <a:endParaRPr lang="en-US" sz="800" dirty="0"/>
          </a:p>
        </p:txBody>
      </p:sp>
      <p:sp>
        <p:nvSpPr>
          <p:cNvPr id="28" name="Shape 25"/>
          <p:cNvSpPr/>
          <p:nvPr/>
        </p:nvSpPr>
        <p:spPr>
          <a:xfrm>
            <a:off x="6400800" y="4279392"/>
            <a:ext cx="109728" cy="109728"/>
          </a:xfrm>
          <a:prstGeom prst="ellipse">
            <a:avLst/>
          </a:prstGeom>
          <a:solidFill>
            <a:srgbClr val="C9A84C"/>
          </a:solidFill>
          <a:ln w="12700">
            <a:solidFill>
              <a:srgbClr val="C9A84C"/>
            </a:solidFill>
            <a:prstDash val="solid"/>
          </a:ln>
        </p:spPr>
      </p:sp>
      <p:sp>
        <p:nvSpPr>
          <p:cNvPr id="29" name="Text 26"/>
          <p:cNvSpPr/>
          <p:nvPr/>
        </p:nvSpPr>
        <p:spPr>
          <a:xfrm>
            <a:off x="6601968" y="4206240"/>
            <a:ext cx="5029200" cy="228600"/>
          </a:xfrm>
          <a:prstGeom prst="rect">
            <a:avLst/>
          </a:prstGeom>
          <a:noFill/>
          <a:ln/>
        </p:spPr>
        <p:txBody>
          <a:bodyPr wrap="square" lIns="0" tIns="0" rIns="0" bIns="0" rtlCol="0" anchor="t"/>
          <a:lstStyle/>
          <a:p>
            <a:pPr indent="0" marL="0">
              <a:buNone/>
            </a:pPr>
            <a:r>
              <a:rPr lang="en-US" sz="1000" b="1" dirty="0">
                <a:solidFill>
                  <a:srgbClr val="EEEEEE"/>
                </a:solidFill>
                <a:latin typeface="Calibri" pitchFamily="34" charset="0"/>
                <a:ea typeface="Calibri" pitchFamily="34" charset="-122"/>
                <a:cs typeface="Calibri" pitchFamily="34" charset="-120"/>
              </a:rPr>
              <a:t>Rising Stars Mzansi</a:t>
            </a:r>
            <a:endParaRPr lang="en-US" sz="1000" dirty="0"/>
          </a:p>
        </p:txBody>
      </p:sp>
      <p:sp>
        <p:nvSpPr>
          <p:cNvPr id="30" name="Text 27"/>
          <p:cNvSpPr/>
          <p:nvPr/>
        </p:nvSpPr>
        <p:spPr>
          <a:xfrm>
            <a:off x="6601968" y="4407408"/>
            <a:ext cx="5029200" cy="22860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Programme integrated with ADW Lab</a:t>
            </a:r>
            <a:endParaRPr lang="en-US" sz="800" dirty="0"/>
          </a:p>
        </p:txBody>
      </p:sp>
      <p:sp>
        <p:nvSpPr>
          <p:cNvPr id="31" name="Shape 28"/>
          <p:cNvSpPr/>
          <p:nvPr/>
        </p:nvSpPr>
        <p:spPr>
          <a:xfrm>
            <a:off x="6400800" y="4736592"/>
            <a:ext cx="109728" cy="109728"/>
          </a:xfrm>
          <a:prstGeom prst="ellipse">
            <a:avLst/>
          </a:prstGeom>
          <a:solidFill>
            <a:srgbClr val="C9A84C"/>
          </a:solidFill>
          <a:ln w="12700">
            <a:solidFill>
              <a:srgbClr val="C9A84C"/>
            </a:solidFill>
            <a:prstDash val="solid"/>
          </a:ln>
        </p:spPr>
      </p:sp>
      <p:sp>
        <p:nvSpPr>
          <p:cNvPr id="32" name="Text 29"/>
          <p:cNvSpPr/>
          <p:nvPr/>
        </p:nvSpPr>
        <p:spPr>
          <a:xfrm>
            <a:off x="6601968" y="4663440"/>
            <a:ext cx="5029200" cy="228600"/>
          </a:xfrm>
          <a:prstGeom prst="rect">
            <a:avLst/>
          </a:prstGeom>
          <a:noFill/>
          <a:ln/>
        </p:spPr>
        <p:txBody>
          <a:bodyPr wrap="square" lIns="0" tIns="0" rIns="0" bIns="0" rtlCol="0" anchor="t"/>
          <a:lstStyle/>
          <a:p>
            <a:pPr indent="0" marL="0">
              <a:buNone/>
            </a:pPr>
            <a:r>
              <a:rPr lang="en-US" sz="1000" b="1" dirty="0">
                <a:solidFill>
                  <a:srgbClr val="EEEEEE"/>
                </a:solidFill>
                <a:latin typeface="Calibri" pitchFamily="34" charset="0"/>
                <a:ea typeface="Calibri" pitchFamily="34" charset="-122"/>
                <a:cs typeface="Calibri" pitchFamily="34" charset="-120"/>
              </a:rPr>
              <a:t>Content library · 40+ assets</a:t>
            </a:r>
            <a:endParaRPr lang="en-US" sz="1000" dirty="0"/>
          </a:p>
        </p:txBody>
      </p:sp>
      <p:sp>
        <p:nvSpPr>
          <p:cNvPr id="33" name="Text 30"/>
          <p:cNvSpPr/>
          <p:nvPr/>
        </p:nvSpPr>
        <p:spPr>
          <a:xfrm>
            <a:off x="6601968" y="4864608"/>
            <a:ext cx="5029200" cy="22860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Build-ups + documentary + awards + podcast</a:t>
            </a:r>
            <a:endParaRPr lang="en-US" sz="800" dirty="0"/>
          </a:p>
        </p:txBody>
      </p:sp>
      <p:sp>
        <p:nvSpPr>
          <p:cNvPr id="34" name="Shape 31"/>
          <p:cNvSpPr/>
          <p:nvPr/>
        </p:nvSpPr>
        <p:spPr>
          <a:xfrm>
            <a:off x="6400800" y="5193792"/>
            <a:ext cx="109728" cy="109728"/>
          </a:xfrm>
          <a:prstGeom prst="ellipse">
            <a:avLst/>
          </a:prstGeom>
          <a:solidFill>
            <a:srgbClr val="C9A84C"/>
          </a:solidFill>
          <a:ln w="12700">
            <a:solidFill>
              <a:srgbClr val="C9A84C"/>
            </a:solidFill>
            <a:prstDash val="solid"/>
          </a:ln>
        </p:spPr>
      </p:sp>
      <p:sp>
        <p:nvSpPr>
          <p:cNvPr id="35" name="Text 32"/>
          <p:cNvSpPr/>
          <p:nvPr/>
        </p:nvSpPr>
        <p:spPr>
          <a:xfrm>
            <a:off x="6601968" y="5120640"/>
            <a:ext cx="5029200" cy="228600"/>
          </a:xfrm>
          <a:prstGeom prst="rect">
            <a:avLst/>
          </a:prstGeom>
          <a:noFill/>
          <a:ln/>
        </p:spPr>
        <p:txBody>
          <a:bodyPr wrap="square" lIns="0" tIns="0" rIns="0" bIns="0" rtlCol="0" anchor="t"/>
          <a:lstStyle/>
          <a:p>
            <a:pPr indent="0" marL="0">
              <a:buNone/>
            </a:pPr>
            <a:r>
              <a:rPr lang="en-US" sz="1000" b="1" dirty="0">
                <a:solidFill>
                  <a:srgbClr val="EEEEEE"/>
                </a:solidFill>
                <a:latin typeface="Calibri" pitchFamily="34" charset="0"/>
                <a:ea typeface="Calibri" pitchFamily="34" charset="-122"/>
                <a:cs typeface="Calibri" pitchFamily="34" charset="-120"/>
              </a:rPr>
              <a:t>ADW Safe lead sponsorship</a:t>
            </a:r>
            <a:endParaRPr lang="en-US" sz="1000" dirty="0"/>
          </a:p>
        </p:txBody>
      </p:sp>
      <p:sp>
        <p:nvSpPr>
          <p:cNvPr id="36" name="Text 33"/>
          <p:cNvSpPr/>
          <p:nvPr/>
        </p:nvSpPr>
        <p:spPr>
          <a:xfrm>
            <a:off x="6601968" y="5321808"/>
            <a:ext cx="5029200" cy="22860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Brand-safe, defensible globally</a:t>
            </a:r>
            <a:endParaRPr lang="en-US" sz="800" dirty="0"/>
          </a:p>
        </p:txBody>
      </p:sp>
      <p:sp>
        <p:nvSpPr>
          <p:cNvPr id="37" name="Shape 34"/>
          <p:cNvSpPr/>
          <p:nvPr/>
        </p:nvSpPr>
        <p:spPr>
          <a:xfrm>
            <a:off x="6400800" y="5650992"/>
            <a:ext cx="109728" cy="109728"/>
          </a:xfrm>
          <a:prstGeom prst="ellipse">
            <a:avLst/>
          </a:prstGeom>
          <a:solidFill>
            <a:srgbClr val="C9A84C"/>
          </a:solidFill>
          <a:ln w="12700">
            <a:solidFill>
              <a:srgbClr val="C9A84C"/>
            </a:solidFill>
            <a:prstDash val="solid"/>
          </a:ln>
        </p:spPr>
      </p:sp>
      <p:sp>
        <p:nvSpPr>
          <p:cNvPr id="38" name="Text 35"/>
          <p:cNvSpPr/>
          <p:nvPr/>
        </p:nvSpPr>
        <p:spPr>
          <a:xfrm>
            <a:off x="6601968" y="5577840"/>
            <a:ext cx="5029200" cy="228600"/>
          </a:xfrm>
          <a:prstGeom prst="rect">
            <a:avLst/>
          </a:prstGeom>
          <a:noFill/>
          <a:ln/>
        </p:spPr>
        <p:txBody>
          <a:bodyPr wrap="square" lIns="0" tIns="0" rIns="0" bIns="0" rtlCol="0" anchor="t"/>
          <a:lstStyle/>
          <a:p>
            <a:pPr indent="0" marL="0">
              <a:buNone/>
            </a:pPr>
            <a:r>
              <a:rPr lang="en-US" sz="1000" b="1" dirty="0">
                <a:solidFill>
                  <a:srgbClr val="EEEEEE"/>
                </a:solidFill>
                <a:latin typeface="Calibri" pitchFamily="34" charset="0"/>
                <a:ea typeface="Calibri" pitchFamily="34" charset="-122"/>
                <a:cs typeface="Calibri" pitchFamily="34" charset="-120"/>
              </a:rPr>
              <a:t>Hospitality</a:t>
            </a:r>
            <a:endParaRPr lang="en-US" sz="1000" dirty="0"/>
          </a:p>
        </p:txBody>
      </p:sp>
      <p:sp>
        <p:nvSpPr>
          <p:cNvPr id="39" name="Text 36"/>
          <p:cNvSpPr/>
          <p:nvPr/>
        </p:nvSpPr>
        <p:spPr>
          <a:xfrm>
            <a:off x="6601968" y="5779008"/>
            <a:ext cx="5029200" cy="228600"/>
          </a:xfrm>
          <a:prstGeom prst="rect">
            <a:avLst/>
          </a:prstGeom>
          <a:noFill/>
          <a:ln/>
        </p:spPr>
        <p:txBody>
          <a:bodyPr wrap="square" lIns="0" tIns="0" rIns="0" bIns="0" rtlCol="0" anchor="t"/>
          <a:lstStyle/>
          <a:p>
            <a:pPr indent="0" marL="0">
              <a:buNone/>
            </a:pPr>
            <a:r>
              <a:rPr lang="en-US" sz="800" i="1" dirty="0">
                <a:solidFill>
                  <a:srgbClr val="AAAAAA"/>
                </a:solidFill>
                <a:latin typeface="Calibri" pitchFamily="34" charset="0"/>
                <a:ea typeface="Calibri" pitchFamily="34" charset="-122"/>
                <a:cs typeface="Calibri" pitchFamily="34" charset="-120"/>
              </a:rPr>
              <a:t>30 Pro · 15 Pro+ · 60 festival · 20-seat Awards</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A0A0A"/>
        </a:solidFill>
      </p:bgPr>
    </p:bg>
    <p:spTree>
      <p:nvGrpSpPr>
        <p:cNvPr id="1" name=""/>
        <p:cNvGrpSpPr/>
        <p:nvPr/>
      </p:nvGrpSpPr>
      <p:grpSpPr>
        <a:xfrm>
          <a:off x="0" y="0"/>
          <a:ext cx="0" cy="0"/>
          <a:chOff x="0" y="0"/>
          <a:chExt cx="0" cy="0"/>
        </a:xfrm>
      </p:grpSpPr>
      <p:pic>
        <p:nvPicPr>
          <p:cNvPr id="2" name="Image 0" descr="/home/claude/adw/adw-logo-transparent.png">    </p:cNvPr>
          <p:cNvPicPr>
            <a:picLocks noChangeAspect="1"/>
          </p:cNvPicPr>
          <p:nvPr/>
        </p:nvPicPr>
        <p:blipFill>
          <a:blip r:embed="rId1"/>
          <a:stretch>
            <a:fillRect/>
          </a:stretch>
        </p:blipFill>
        <p:spPr>
          <a:xfrm>
            <a:off x="548640" y="384048"/>
            <a:ext cx="1554480" cy="640080"/>
          </a:xfrm>
          <a:prstGeom prst="rect">
            <a:avLst/>
          </a:prstGeom>
        </p:spPr>
      </p:pic>
      <p:sp>
        <p:nvSpPr>
          <p:cNvPr id="3" name="Text 0"/>
          <p:cNvSpPr/>
          <p:nvPr/>
        </p:nvSpPr>
        <p:spPr>
          <a:xfrm>
            <a:off x="5943600" y="502920"/>
            <a:ext cx="5669280" cy="320040"/>
          </a:xfrm>
          <a:prstGeom prst="rect">
            <a:avLst/>
          </a:prstGeom>
          <a:noFill/>
          <a:ln/>
        </p:spPr>
        <p:txBody>
          <a:bodyPr wrap="square" lIns="0" tIns="0" rIns="0" bIns="0" rtlCol="0" anchor="ctr"/>
          <a:lstStyle/>
          <a:p>
            <a:pPr algn="r" indent="0" marL="0">
              <a:buNone/>
            </a:pPr>
            <a:r>
              <a:rPr lang="en-US" sz="1000" spc="400" kern="0" dirty="0">
                <a:solidFill>
                  <a:srgbClr val="6B6B6B"/>
                </a:solidFill>
                <a:latin typeface="Calibri" pitchFamily="34" charset="0"/>
                <a:ea typeface="Calibri" pitchFamily="34" charset="-122"/>
                <a:cs typeface="Calibri" pitchFamily="34" charset="-120"/>
              </a:rPr>
              <a:t>CLOSING</a:t>
            </a:r>
            <a:endParaRPr lang="en-US" sz="1000" dirty="0"/>
          </a:p>
        </p:txBody>
      </p:sp>
      <p:sp>
        <p:nvSpPr>
          <p:cNvPr id="4" name="Shape 1"/>
          <p:cNvSpPr/>
          <p:nvPr/>
        </p:nvSpPr>
        <p:spPr>
          <a:xfrm>
            <a:off x="548640" y="1097280"/>
            <a:ext cx="11109960" cy="22860"/>
          </a:xfrm>
          <a:prstGeom prst="rect">
            <a:avLst/>
          </a:prstGeom>
          <a:solidFill>
            <a:srgbClr val="E11D2E"/>
          </a:solidFill>
          <a:ln w="12700">
            <a:solidFill>
              <a:srgbClr val="E11D2E"/>
            </a:solidFill>
            <a:prstDash val="solid"/>
          </a:ln>
        </p:spPr>
      </p:sp>
      <p:sp>
        <p:nvSpPr>
          <p:cNvPr id="5" name="Text 2"/>
          <p:cNvSpPr/>
          <p:nvPr/>
        </p:nvSpPr>
        <p:spPr>
          <a:xfrm>
            <a:off x="548640" y="1691640"/>
            <a:ext cx="9144000" cy="365760"/>
          </a:xfrm>
          <a:prstGeom prst="rect">
            <a:avLst/>
          </a:prstGeom>
          <a:noFill/>
          <a:ln/>
        </p:spPr>
        <p:txBody>
          <a:bodyPr wrap="square" lIns="0" tIns="0" rIns="0" bIns="0" rtlCol="0" anchor="ctr"/>
          <a:lstStyle/>
          <a:p>
            <a:pPr indent="0" marL="0">
              <a:buNone/>
            </a:pPr>
            <a:r>
              <a:rPr lang="en-US" sz="1200" b="1" spc="600" kern="0" dirty="0">
                <a:solidFill>
                  <a:srgbClr val="E11D2E"/>
                </a:solidFill>
                <a:latin typeface="Calibri" pitchFamily="34" charset="0"/>
                <a:ea typeface="Calibri" pitchFamily="34" charset="-122"/>
                <a:cs typeface="Calibri" pitchFamily="34" charset="-120"/>
              </a:rPr>
              <a:t>THE ASK</a:t>
            </a:r>
            <a:endParaRPr lang="en-US" sz="1200" dirty="0"/>
          </a:p>
        </p:txBody>
      </p:sp>
      <p:sp>
        <p:nvSpPr>
          <p:cNvPr id="6" name="Text 3"/>
          <p:cNvSpPr/>
          <p:nvPr/>
        </p:nvSpPr>
        <p:spPr>
          <a:xfrm>
            <a:off x="548640" y="2194560"/>
            <a:ext cx="10972800" cy="914400"/>
          </a:xfrm>
          <a:prstGeom prst="rect">
            <a:avLst/>
          </a:prstGeom>
          <a:noFill/>
          <a:ln/>
        </p:spPr>
        <p:txBody>
          <a:bodyPr wrap="square" lIns="0" tIns="0" rIns="0" bIns="0" rtlCol="0" anchor="t"/>
          <a:lstStyle/>
          <a:p>
            <a:pPr indent="0" marL="0">
              <a:buNone/>
            </a:pPr>
            <a:r>
              <a:rPr lang="en-US" sz="5600" b="1" dirty="0">
                <a:solidFill>
                  <a:srgbClr val="EEEEEE"/>
                </a:solidFill>
                <a:latin typeface="Georgia" pitchFamily="34" charset="0"/>
                <a:ea typeface="Georgia" pitchFamily="34" charset="-122"/>
                <a:cs typeface="Georgia" pitchFamily="34" charset="-120"/>
              </a:rPr>
              <a:t>Let's phase this.</a:t>
            </a:r>
            <a:endParaRPr lang="en-US" sz="5600" dirty="0"/>
          </a:p>
        </p:txBody>
      </p:sp>
      <p:sp>
        <p:nvSpPr>
          <p:cNvPr id="7" name="Text 4"/>
          <p:cNvSpPr/>
          <p:nvPr/>
        </p:nvSpPr>
        <p:spPr>
          <a:xfrm>
            <a:off x="548640" y="3108960"/>
            <a:ext cx="10972800" cy="457200"/>
          </a:xfrm>
          <a:prstGeom prst="rect">
            <a:avLst/>
          </a:prstGeom>
          <a:noFill/>
          <a:ln/>
        </p:spPr>
        <p:txBody>
          <a:bodyPr wrap="square" lIns="0" tIns="0" rIns="0" bIns="0" rtlCol="0" anchor="t"/>
          <a:lstStyle/>
          <a:p>
            <a:pPr indent="0" marL="0">
              <a:buNone/>
            </a:pPr>
            <a:r>
              <a:rPr lang="en-US" sz="1600" i="1" dirty="0">
                <a:solidFill>
                  <a:srgbClr val="C9A84C"/>
                </a:solidFill>
                <a:latin typeface="Georgia" pitchFamily="34" charset="0"/>
                <a:ea typeface="Georgia" pitchFamily="34" charset="-122"/>
                <a:cs typeface="Georgia" pitchFamily="34" charset="-120"/>
              </a:rPr>
              <a:t>A soft commitment now, term sheet by end May, public launch in June with Cape Town pilot to follow.</a:t>
            </a:r>
            <a:endParaRPr lang="en-US" sz="1600" dirty="0"/>
          </a:p>
        </p:txBody>
      </p:sp>
      <p:sp>
        <p:nvSpPr>
          <p:cNvPr id="8" name="Text 5"/>
          <p:cNvSpPr/>
          <p:nvPr/>
        </p:nvSpPr>
        <p:spPr>
          <a:xfrm>
            <a:off x="548640" y="4160520"/>
            <a:ext cx="2148840" cy="320040"/>
          </a:xfrm>
          <a:prstGeom prst="rect">
            <a:avLst/>
          </a:prstGeom>
          <a:noFill/>
          <a:ln/>
        </p:spPr>
        <p:txBody>
          <a:bodyPr wrap="square" lIns="0" tIns="0" rIns="0" bIns="0" rtlCol="0" anchor="t"/>
          <a:lstStyle/>
          <a:p>
            <a:pPr indent="0" marL="0">
              <a:buNone/>
            </a:pPr>
            <a:r>
              <a:rPr lang="en-US" sz="900" b="1" spc="250" kern="0" dirty="0">
                <a:solidFill>
                  <a:srgbClr val="E11D2E"/>
                </a:solidFill>
                <a:latin typeface="Calibri" pitchFamily="34" charset="0"/>
                <a:ea typeface="Calibri" pitchFamily="34" charset="-122"/>
                <a:cs typeface="Calibri" pitchFamily="34" charset="-120"/>
              </a:rPr>
              <a:t>THIS MEETING</a:t>
            </a:r>
            <a:endParaRPr lang="en-US" sz="900" dirty="0"/>
          </a:p>
        </p:txBody>
      </p:sp>
      <p:sp>
        <p:nvSpPr>
          <p:cNvPr id="9" name="Shape 6"/>
          <p:cNvSpPr/>
          <p:nvPr/>
        </p:nvSpPr>
        <p:spPr>
          <a:xfrm>
            <a:off x="548640" y="4480560"/>
            <a:ext cx="2057400" cy="18288"/>
          </a:xfrm>
          <a:prstGeom prst="rect">
            <a:avLst/>
          </a:prstGeom>
          <a:solidFill>
            <a:srgbClr val="C9A84C"/>
          </a:solidFill>
          <a:ln w="12700">
            <a:solidFill>
              <a:srgbClr val="C9A84C"/>
            </a:solidFill>
            <a:prstDash val="solid"/>
          </a:ln>
        </p:spPr>
      </p:sp>
      <p:sp>
        <p:nvSpPr>
          <p:cNvPr id="10" name="Text 7"/>
          <p:cNvSpPr/>
          <p:nvPr/>
        </p:nvSpPr>
        <p:spPr>
          <a:xfrm>
            <a:off x="548640" y="4617720"/>
            <a:ext cx="2148840" cy="100584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Soft commitment</a:t>
            </a:r>
            <a:endParaRPr lang="en-US" sz="1000" dirty="0"/>
          </a:p>
          <a:p>
            <a:pPr indent="0" marL="0">
              <a:buNone/>
            </a:pPr>
            <a:r>
              <a:rPr lang="en-US" sz="1000" dirty="0">
                <a:solidFill>
                  <a:srgbClr val="EEEEEE"/>
                </a:solidFill>
                <a:latin typeface="Calibri" pitchFamily="34" charset="0"/>
                <a:ea typeface="Calibri" pitchFamily="34" charset="-122"/>
                <a:cs typeface="Calibri" pitchFamily="34" charset="-120"/>
              </a:rPr>
              <a:t>appetite confirmed</a:t>
            </a:r>
            <a:endParaRPr lang="en-US" sz="1000" dirty="0"/>
          </a:p>
        </p:txBody>
      </p:sp>
      <p:sp>
        <p:nvSpPr>
          <p:cNvPr id="11" name="Text 8"/>
          <p:cNvSpPr/>
          <p:nvPr/>
        </p:nvSpPr>
        <p:spPr>
          <a:xfrm>
            <a:off x="2807208" y="4160520"/>
            <a:ext cx="2148840" cy="320040"/>
          </a:xfrm>
          <a:prstGeom prst="rect">
            <a:avLst/>
          </a:prstGeom>
          <a:noFill/>
          <a:ln/>
        </p:spPr>
        <p:txBody>
          <a:bodyPr wrap="square" lIns="0" tIns="0" rIns="0" bIns="0" rtlCol="0" anchor="t"/>
          <a:lstStyle/>
          <a:p>
            <a:pPr indent="0" marL="0">
              <a:buNone/>
            </a:pPr>
            <a:r>
              <a:rPr lang="en-US" sz="900" b="1" spc="250" kern="0" dirty="0">
                <a:solidFill>
                  <a:srgbClr val="E11D2E"/>
                </a:solidFill>
                <a:latin typeface="Calibri" pitchFamily="34" charset="0"/>
                <a:ea typeface="Calibri" pitchFamily="34" charset="-122"/>
                <a:cs typeface="Calibri" pitchFamily="34" charset="-120"/>
              </a:rPr>
              <a:t>BY MID-MAY</a:t>
            </a:r>
            <a:endParaRPr lang="en-US" sz="900" dirty="0"/>
          </a:p>
        </p:txBody>
      </p:sp>
      <p:sp>
        <p:nvSpPr>
          <p:cNvPr id="12" name="Shape 9"/>
          <p:cNvSpPr/>
          <p:nvPr/>
        </p:nvSpPr>
        <p:spPr>
          <a:xfrm>
            <a:off x="2807208" y="4480560"/>
            <a:ext cx="2057400" cy="18288"/>
          </a:xfrm>
          <a:prstGeom prst="rect">
            <a:avLst/>
          </a:prstGeom>
          <a:solidFill>
            <a:srgbClr val="C9A84C"/>
          </a:solidFill>
          <a:ln w="12700">
            <a:solidFill>
              <a:srgbClr val="C9A84C"/>
            </a:solidFill>
            <a:prstDash val="solid"/>
          </a:ln>
        </p:spPr>
      </p:sp>
      <p:sp>
        <p:nvSpPr>
          <p:cNvPr id="13" name="Text 10"/>
          <p:cNvSpPr/>
          <p:nvPr/>
        </p:nvSpPr>
        <p:spPr>
          <a:xfrm>
            <a:off x="2807208" y="4617720"/>
            <a:ext cx="2148840" cy="100584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Working term sheet</a:t>
            </a:r>
            <a:endParaRPr lang="en-US" sz="1000" dirty="0"/>
          </a:p>
          <a:p>
            <a:pPr indent="0" marL="0">
              <a:buNone/>
            </a:pPr>
            <a:r>
              <a:rPr lang="en-US" sz="1000" dirty="0">
                <a:solidFill>
                  <a:srgbClr val="EEEEEE"/>
                </a:solidFill>
                <a:latin typeface="Calibri" pitchFamily="34" charset="0"/>
                <a:ea typeface="Calibri" pitchFamily="34" charset="-122"/>
                <a:cs typeface="Calibri" pitchFamily="34" charset="-120"/>
              </a:rPr>
              <a:t>agreement drafted</a:t>
            </a:r>
            <a:endParaRPr lang="en-US" sz="1000" dirty="0"/>
          </a:p>
        </p:txBody>
      </p:sp>
      <p:sp>
        <p:nvSpPr>
          <p:cNvPr id="14" name="Text 11"/>
          <p:cNvSpPr/>
          <p:nvPr/>
        </p:nvSpPr>
        <p:spPr>
          <a:xfrm>
            <a:off x="5065776" y="4160520"/>
            <a:ext cx="2148840" cy="320040"/>
          </a:xfrm>
          <a:prstGeom prst="rect">
            <a:avLst/>
          </a:prstGeom>
          <a:noFill/>
          <a:ln/>
        </p:spPr>
        <p:txBody>
          <a:bodyPr wrap="square" lIns="0" tIns="0" rIns="0" bIns="0" rtlCol="0" anchor="t"/>
          <a:lstStyle/>
          <a:p>
            <a:pPr indent="0" marL="0">
              <a:buNone/>
            </a:pPr>
            <a:r>
              <a:rPr lang="en-US" sz="900" b="1" spc="250" kern="0" dirty="0">
                <a:solidFill>
                  <a:srgbClr val="E11D2E"/>
                </a:solidFill>
                <a:latin typeface="Calibri" pitchFamily="34" charset="0"/>
                <a:ea typeface="Calibri" pitchFamily="34" charset="-122"/>
                <a:cs typeface="Calibri" pitchFamily="34" charset="-120"/>
              </a:rPr>
              <a:t>END MAY / JUNE</a:t>
            </a:r>
            <a:endParaRPr lang="en-US" sz="900" dirty="0"/>
          </a:p>
        </p:txBody>
      </p:sp>
      <p:sp>
        <p:nvSpPr>
          <p:cNvPr id="15" name="Shape 12"/>
          <p:cNvSpPr/>
          <p:nvPr/>
        </p:nvSpPr>
        <p:spPr>
          <a:xfrm>
            <a:off x="5065776" y="4480560"/>
            <a:ext cx="2057400" cy="18288"/>
          </a:xfrm>
          <a:prstGeom prst="rect">
            <a:avLst/>
          </a:prstGeom>
          <a:solidFill>
            <a:srgbClr val="C9A84C"/>
          </a:solidFill>
          <a:ln w="12700">
            <a:solidFill>
              <a:srgbClr val="C9A84C"/>
            </a:solidFill>
            <a:prstDash val="solid"/>
          </a:ln>
        </p:spPr>
      </p:sp>
      <p:sp>
        <p:nvSpPr>
          <p:cNvPr id="16" name="Text 13"/>
          <p:cNvSpPr/>
          <p:nvPr/>
        </p:nvSpPr>
        <p:spPr>
          <a:xfrm>
            <a:off x="5065776" y="4617720"/>
            <a:ext cx="2148840" cy="100584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Agreement signed</a:t>
            </a:r>
            <a:endParaRPr lang="en-US" sz="1000" dirty="0"/>
          </a:p>
          <a:p>
            <a:pPr indent="0" marL="0">
              <a:buNone/>
            </a:pPr>
            <a:r>
              <a:rPr lang="en-US" sz="1000" dirty="0">
                <a:solidFill>
                  <a:srgbClr val="EEEEEE"/>
                </a:solidFill>
                <a:latin typeface="Calibri" pitchFamily="34" charset="0"/>
                <a:ea typeface="Calibri" pitchFamily="34" charset="-122"/>
                <a:cs typeface="Calibri" pitchFamily="34" charset="-120"/>
              </a:rPr>
              <a:t>first tranche received</a:t>
            </a:r>
            <a:endParaRPr lang="en-US" sz="1000" dirty="0"/>
          </a:p>
        </p:txBody>
      </p:sp>
      <p:sp>
        <p:nvSpPr>
          <p:cNvPr id="17" name="Text 14"/>
          <p:cNvSpPr/>
          <p:nvPr/>
        </p:nvSpPr>
        <p:spPr>
          <a:xfrm>
            <a:off x="7324344" y="4160520"/>
            <a:ext cx="2148840" cy="320040"/>
          </a:xfrm>
          <a:prstGeom prst="rect">
            <a:avLst/>
          </a:prstGeom>
          <a:noFill/>
          <a:ln/>
        </p:spPr>
        <p:txBody>
          <a:bodyPr wrap="square" lIns="0" tIns="0" rIns="0" bIns="0" rtlCol="0" anchor="t"/>
          <a:lstStyle/>
          <a:p>
            <a:pPr indent="0" marL="0">
              <a:buNone/>
            </a:pPr>
            <a:r>
              <a:rPr lang="en-US" sz="900" b="1" spc="250" kern="0" dirty="0">
                <a:solidFill>
                  <a:srgbClr val="E11D2E"/>
                </a:solidFill>
                <a:latin typeface="Calibri" pitchFamily="34" charset="0"/>
                <a:ea typeface="Calibri" pitchFamily="34" charset="-122"/>
                <a:cs typeface="Calibri" pitchFamily="34" charset="-120"/>
              </a:rPr>
              <a:t>JUNE 2026</a:t>
            </a:r>
            <a:endParaRPr lang="en-US" sz="900" dirty="0"/>
          </a:p>
        </p:txBody>
      </p:sp>
      <p:sp>
        <p:nvSpPr>
          <p:cNvPr id="18" name="Shape 15"/>
          <p:cNvSpPr/>
          <p:nvPr/>
        </p:nvSpPr>
        <p:spPr>
          <a:xfrm>
            <a:off x="7324344" y="4480560"/>
            <a:ext cx="2057400" cy="18288"/>
          </a:xfrm>
          <a:prstGeom prst="rect">
            <a:avLst/>
          </a:prstGeom>
          <a:solidFill>
            <a:srgbClr val="C9A84C"/>
          </a:solidFill>
          <a:ln w="12700">
            <a:solidFill>
              <a:srgbClr val="C9A84C"/>
            </a:solidFill>
            <a:prstDash val="solid"/>
          </a:ln>
        </p:spPr>
      </p:sp>
      <p:sp>
        <p:nvSpPr>
          <p:cNvPr id="19" name="Text 16"/>
          <p:cNvSpPr/>
          <p:nvPr/>
        </p:nvSpPr>
        <p:spPr>
          <a:xfrm>
            <a:off x="7324344" y="4617720"/>
            <a:ext cx="2148840" cy="100584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Public launch · JHB</a:t>
            </a:r>
            <a:endParaRPr lang="en-US" sz="1000" dirty="0"/>
          </a:p>
          <a:p>
            <a:pPr indent="0" marL="0">
              <a:buNone/>
            </a:pPr>
            <a:r>
              <a:rPr lang="en-US" sz="1000" dirty="0">
                <a:solidFill>
                  <a:srgbClr val="EEEEEE"/>
                </a:solidFill>
                <a:latin typeface="Calibri" pitchFamily="34" charset="0"/>
                <a:ea typeface="Calibri" pitchFamily="34" charset="-122"/>
                <a:cs typeface="Calibri" pitchFamily="34" charset="-120"/>
              </a:rPr>
              <a:t>Heineken announced Main Partner</a:t>
            </a:r>
            <a:endParaRPr lang="en-US" sz="1000" dirty="0"/>
          </a:p>
        </p:txBody>
      </p:sp>
      <p:sp>
        <p:nvSpPr>
          <p:cNvPr id="20" name="Text 17"/>
          <p:cNvSpPr/>
          <p:nvPr/>
        </p:nvSpPr>
        <p:spPr>
          <a:xfrm>
            <a:off x="9582912" y="4160520"/>
            <a:ext cx="2148840" cy="320040"/>
          </a:xfrm>
          <a:prstGeom prst="rect">
            <a:avLst/>
          </a:prstGeom>
          <a:noFill/>
          <a:ln/>
        </p:spPr>
        <p:txBody>
          <a:bodyPr wrap="square" lIns="0" tIns="0" rIns="0" bIns="0" rtlCol="0" anchor="t"/>
          <a:lstStyle/>
          <a:p>
            <a:pPr indent="0" marL="0">
              <a:buNone/>
            </a:pPr>
            <a:r>
              <a:rPr lang="en-US" sz="900" b="1" spc="250" kern="0" dirty="0">
                <a:solidFill>
                  <a:srgbClr val="E11D2E"/>
                </a:solidFill>
                <a:latin typeface="Calibri" pitchFamily="34" charset="0"/>
                <a:ea typeface="Calibri" pitchFamily="34" charset="-122"/>
                <a:cs typeface="Calibri" pitchFamily="34" charset="-120"/>
              </a:rPr>
              <a:t>JULY 2026</a:t>
            </a:r>
            <a:endParaRPr lang="en-US" sz="900" dirty="0"/>
          </a:p>
        </p:txBody>
      </p:sp>
      <p:sp>
        <p:nvSpPr>
          <p:cNvPr id="21" name="Shape 18"/>
          <p:cNvSpPr/>
          <p:nvPr/>
        </p:nvSpPr>
        <p:spPr>
          <a:xfrm>
            <a:off x="9582912" y="4480560"/>
            <a:ext cx="2057400" cy="18288"/>
          </a:xfrm>
          <a:prstGeom prst="rect">
            <a:avLst/>
          </a:prstGeom>
          <a:solidFill>
            <a:srgbClr val="C9A84C"/>
          </a:solidFill>
          <a:ln w="12700">
            <a:solidFill>
              <a:srgbClr val="C9A84C"/>
            </a:solidFill>
            <a:prstDash val="solid"/>
          </a:ln>
        </p:spPr>
      </p:sp>
      <p:sp>
        <p:nvSpPr>
          <p:cNvPr id="22" name="Text 19"/>
          <p:cNvSpPr/>
          <p:nvPr/>
        </p:nvSpPr>
        <p:spPr>
          <a:xfrm>
            <a:off x="9582912" y="4617720"/>
            <a:ext cx="2148840" cy="100584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CT pilot event</a:t>
            </a:r>
            <a:endParaRPr lang="en-US" sz="1000" dirty="0"/>
          </a:p>
          <a:p>
            <a:pPr indent="0" marL="0">
              <a:buNone/>
            </a:pPr>
            <a:r>
              <a:rPr lang="en-US" sz="1000" dirty="0">
                <a:solidFill>
                  <a:srgbClr val="EEEEEE"/>
                </a:solidFill>
                <a:latin typeface="Calibri" pitchFamily="34" charset="0"/>
                <a:ea typeface="Calibri" pitchFamily="34" charset="-122"/>
                <a:cs typeface="Calibri" pitchFamily="34" charset="-120"/>
              </a:rPr>
              <a:t>Shimmy · sales proof</a:t>
            </a:r>
            <a:endParaRPr lang="en-US" sz="1000" dirty="0"/>
          </a:p>
        </p:txBody>
      </p:sp>
      <p:sp>
        <p:nvSpPr>
          <p:cNvPr id="23" name="Shape 20"/>
          <p:cNvSpPr/>
          <p:nvPr/>
        </p:nvSpPr>
        <p:spPr>
          <a:xfrm>
            <a:off x="548640" y="6126480"/>
            <a:ext cx="11109960" cy="13716"/>
          </a:xfrm>
          <a:prstGeom prst="rect">
            <a:avLst/>
          </a:prstGeom>
          <a:solidFill>
            <a:srgbClr val="2A2A2A"/>
          </a:solidFill>
          <a:ln w="12700">
            <a:solidFill>
              <a:srgbClr val="2A2A2A"/>
            </a:solidFill>
            <a:prstDash val="solid"/>
          </a:ln>
        </p:spPr>
      </p:sp>
      <p:sp>
        <p:nvSpPr>
          <p:cNvPr id="24" name="Text 21"/>
          <p:cNvSpPr/>
          <p:nvPr/>
        </p:nvSpPr>
        <p:spPr>
          <a:xfrm>
            <a:off x="548640" y="6263640"/>
            <a:ext cx="7315200" cy="274320"/>
          </a:xfrm>
          <a:prstGeom prst="rect">
            <a:avLst/>
          </a:prstGeom>
          <a:noFill/>
          <a:ln/>
        </p:spPr>
        <p:txBody>
          <a:bodyPr wrap="square" lIns="0" tIns="0" rIns="0" bIns="0" rtlCol="0" anchor="ctr"/>
          <a:lstStyle/>
          <a:p>
            <a:pPr indent="0" marL="0">
              <a:buNone/>
            </a:pPr>
            <a:r>
              <a:rPr lang="en-US" sz="900" b="1" spc="300" kern="0" dirty="0">
                <a:solidFill>
                  <a:srgbClr val="EEEEEE"/>
                </a:solidFill>
                <a:latin typeface="Calibri" pitchFamily="34" charset="0"/>
                <a:ea typeface="Calibri" pitchFamily="34" charset="-122"/>
                <a:cs typeface="Calibri" pitchFamily="34" charset="-120"/>
              </a:rPr>
              <a:t>JULIAN VON PLATO   </a:t>
            </a:r>
            <a:pPr indent="0" marL="0">
              <a:buNone/>
            </a:pPr>
            <a:r>
              <a:rPr lang="en-US" sz="900" dirty="0">
                <a:solidFill>
                  <a:srgbClr val="6B6B6B"/>
                </a:solidFill>
                <a:latin typeface="Calibri" pitchFamily="34" charset="0"/>
                <a:ea typeface="Calibri" pitchFamily="34" charset="-122"/>
                <a:cs typeface="Calibri" pitchFamily="34" charset="-120"/>
              </a:rPr>
              <a:t>· Founder, DanceAfrika &amp; Rockets Media</a:t>
            </a:r>
            <a:endParaRPr lang="en-US" sz="900" dirty="0"/>
          </a:p>
        </p:txBody>
      </p:sp>
      <p:sp>
        <p:nvSpPr>
          <p:cNvPr id="25" name="Text 22"/>
          <p:cNvSpPr/>
          <p:nvPr/>
        </p:nvSpPr>
        <p:spPr>
          <a:xfrm>
            <a:off x="548640" y="6473952"/>
            <a:ext cx="7315200" cy="274320"/>
          </a:xfrm>
          <a:prstGeom prst="rect">
            <a:avLst/>
          </a:prstGeom>
          <a:noFill/>
          <a:ln/>
        </p:spPr>
        <p:txBody>
          <a:bodyPr wrap="square" lIns="0" tIns="0" rIns="0" bIns="0" rtlCol="0" anchor="ctr"/>
          <a:lstStyle/>
          <a:p>
            <a:pPr indent="0" marL="0">
              <a:buNone/>
            </a:pPr>
            <a:r>
              <a:rPr lang="en-US" sz="800" i="1" dirty="0">
                <a:solidFill>
                  <a:srgbClr val="6B6B6B"/>
                </a:solidFill>
                <a:latin typeface="Calibri" pitchFamily="34" charset="0"/>
                <a:ea typeface="Calibri" pitchFamily="34" charset="-122"/>
                <a:cs typeface="Calibri" pitchFamily="34" charset="-120"/>
              </a:rPr>
              <a:t>julian@danceafrika.tv  ·  +27  ·  Johannesburg</a:t>
            </a:r>
            <a:endParaRPr lang="en-US" sz="800" dirty="0"/>
          </a:p>
        </p:txBody>
      </p:sp>
      <p:sp>
        <p:nvSpPr>
          <p:cNvPr id="26" name="Text 23"/>
          <p:cNvSpPr/>
          <p:nvPr/>
        </p:nvSpPr>
        <p:spPr>
          <a:xfrm>
            <a:off x="9601200" y="6263640"/>
            <a:ext cx="2103120" cy="274320"/>
          </a:xfrm>
          <a:prstGeom prst="rect">
            <a:avLst/>
          </a:prstGeom>
          <a:noFill/>
          <a:ln/>
        </p:spPr>
        <p:txBody>
          <a:bodyPr wrap="square" lIns="0" tIns="0" rIns="0" bIns="0" rtlCol="0" anchor="ctr"/>
          <a:lstStyle/>
          <a:p>
            <a:pPr algn="r" indent="0" marL="0">
              <a:buNone/>
            </a:pPr>
            <a:r>
              <a:rPr lang="en-US" sz="900" b="1" spc="300" kern="0" dirty="0">
                <a:solidFill>
                  <a:srgbClr val="E11D2E"/>
                </a:solidFill>
                <a:latin typeface="Calibri" pitchFamily="34" charset="0"/>
                <a:ea typeface="Calibri" pitchFamily="34" charset="-122"/>
                <a:cs typeface="Calibri" pitchFamily="34" charset="-120"/>
              </a:rPr>
              <a:t>AFRICADANCEWEEK.COM</a:t>
            </a:r>
            <a:endParaRPr lang="en-US" sz="900" dirty="0"/>
          </a:p>
        </p:txBody>
      </p:sp>
      <p:sp>
        <p:nvSpPr>
          <p:cNvPr id="27" name="Text 24"/>
          <p:cNvSpPr/>
          <p:nvPr/>
        </p:nvSpPr>
        <p:spPr>
          <a:xfrm>
            <a:off x="9601200" y="6473952"/>
            <a:ext cx="2103120" cy="274320"/>
          </a:xfrm>
          <a:prstGeom prst="rect">
            <a:avLst/>
          </a:prstGeom>
          <a:noFill/>
          <a:ln/>
        </p:spPr>
        <p:txBody>
          <a:bodyPr wrap="square" lIns="0" tIns="0" rIns="0" bIns="0" rtlCol="0" anchor="ctr"/>
          <a:lstStyle/>
          <a:p>
            <a:pPr algn="r" indent="0" marL="0">
              <a:buNone/>
            </a:pPr>
            <a:r>
              <a:rPr lang="en-US" sz="700" spc="200" kern="0" dirty="0">
                <a:solidFill>
                  <a:srgbClr val="6B6B6B"/>
                </a:solidFill>
                <a:latin typeface="Calibri" pitchFamily="34" charset="0"/>
                <a:ea typeface="Calibri" pitchFamily="34" charset="-122"/>
                <a:cs typeface="Calibri" pitchFamily="34" charset="-120"/>
              </a:rPr>
              <a:t>WORKING DRAFT v2.0  ·  APRIL 2026</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A0A0A"/>
        </a:solidFill>
      </p:bgPr>
    </p:bg>
    <p:spTree>
      <p:nvGrpSpPr>
        <p:cNvPr id="1" name=""/>
        <p:cNvGrpSpPr/>
        <p:nvPr/>
      </p:nvGrpSpPr>
      <p:grpSpPr>
        <a:xfrm>
          <a:off x="0" y="0"/>
          <a:ext cx="0" cy="0"/>
          <a:chOff x="0" y="0"/>
          <a:chExt cx="0" cy="0"/>
        </a:xfrm>
      </p:grpSpPr>
      <p:pic>
        <p:nvPicPr>
          <p:cNvPr id="2" name="Image 0" descr="/home/claude/adw/adw-logo-transparent.png">    </p:cNvPr>
          <p:cNvPicPr>
            <a:picLocks noChangeAspect="1"/>
          </p:cNvPicPr>
          <p:nvPr/>
        </p:nvPicPr>
        <p:blipFill>
          <a:blip r:embed="rId1"/>
          <a:stretch>
            <a:fillRect/>
          </a:stretch>
        </p:blipFill>
        <p:spPr>
          <a:xfrm>
            <a:off x="11064240" y="320040"/>
            <a:ext cx="960120" cy="402336"/>
          </a:xfrm>
          <a:prstGeom prst="rect">
            <a:avLst/>
          </a:prstGeom>
        </p:spPr>
      </p:pic>
      <p:sp>
        <p:nvSpPr>
          <p:cNvPr id="3" name="Text 0"/>
          <p:cNvSpPr/>
          <p:nvPr/>
        </p:nvSpPr>
        <p:spPr>
          <a:xfrm>
            <a:off x="548640" y="411480"/>
            <a:ext cx="9144000" cy="274320"/>
          </a:xfrm>
          <a:prstGeom prst="rect">
            <a:avLst/>
          </a:prstGeom>
          <a:noFill/>
          <a:ln/>
        </p:spPr>
        <p:txBody>
          <a:bodyPr wrap="square" lIns="0" tIns="0" rIns="0" bIns="0" rtlCol="0" anchor="ctr"/>
          <a:lstStyle/>
          <a:p>
            <a:pPr indent="0" marL="0">
              <a:buNone/>
            </a:pPr>
            <a:r>
              <a:rPr lang="en-US" sz="1000" b="1" spc="500" kern="0" dirty="0">
                <a:solidFill>
                  <a:srgbClr val="E11D2E"/>
                </a:solidFill>
                <a:latin typeface="Calibri" pitchFamily="34" charset="0"/>
                <a:ea typeface="Calibri" pitchFamily="34" charset="-122"/>
                <a:cs typeface="Calibri" pitchFamily="34" charset="-120"/>
              </a:rPr>
              <a:t>THE CONSUMER INSIGHT</a:t>
            </a:r>
            <a:endParaRPr lang="en-US" sz="1000" dirty="0"/>
          </a:p>
        </p:txBody>
      </p:sp>
      <p:sp>
        <p:nvSpPr>
          <p:cNvPr id="4" name="Text 1"/>
          <p:cNvSpPr/>
          <p:nvPr/>
        </p:nvSpPr>
        <p:spPr>
          <a:xfrm>
            <a:off x="548640" y="731520"/>
            <a:ext cx="10515600" cy="914400"/>
          </a:xfrm>
          <a:prstGeom prst="rect">
            <a:avLst/>
          </a:prstGeom>
          <a:noFill/>
          <a:ln/>
        </p:spPr>
        <p:txBody>
          <a:bodyPr wrap="square" lIns="0" tIns="0" rIns="0" bIns="0" rtlCol="0" anchor="t"/>
          <a:lstStyle/>
          <a:p>
            <a:pPr indent="0" marL="0">
              <a:buNone/>
            </a:pPr>
            <a:r>
              <a:rPr lang="en-US" sz="3200" b="1" dirty="0">
                <a:solidFill>
                  <a:srgbClr val="EEEEEE"/>
                </a:solidFill>
                <a:latin typeface="Georgia" pitchFamily="34" charset="0"/>
                <a:ea typeface="Georgia" pitchFamily="34" charset="-122"/>
                <a:cs typeface="Georgia" pitchFamily="34" charset="-120"/>
              </a:rPr>
              <a:t>The gap we're closing.</a:t>
            </a:r>
            <a:endParaRPr lang="en-US" sz="3200" dirty="0"/>
          </a:p>
        </p:txBody>
      </p:sp>
      <p:sp>
        <p:nvSpPr>
          <p:cNvPr id="5" name="Text 2"/>
          <p:cNvSpPr/>
          <p:nvPr/>
        </p:nvSpPr>
        <p:spPr>
          <a:xfrm>
            <a:off x="548640" y="6446520"/>
            <a:ext cx="7315200" cy="274320"/>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HEINEKEN × ADW 2026   ·   MAIN PARTNER PITCH</a:t>
            </a:r>
            <a:endParaRPr lang="en-US" sz="800" dirty="0"/>
          </a:p>
        </p:txBody>
      </p:sp>
      <p:sp>
        <p:nvSpPr>
          <p:cNvPr id="6" name="Text 3"/>
          <p:cNvSpPr/>
          <p:nvPr/>
        </p:nvSpPr>
        <p:spPr>
          <a:xfrm>
            <a:off x="10515600" y="6446520"/>
            <a:ext cx="1097280" cy="274320"/>
          </a:xfrm>
          <a:prstGeom prst="rect">
            <a:avLst/>
          </a:prstGeom>
          <a:noFill/>
          <a:ln/>
        </p:spPr>
        <p:txBody>
          <a:bodyPr wrap="square" lIns="0" tIns="0" rIns="0" bIns="0" rtlCol="0" anchor="ctr"/>
          <a:lstStyle/>
          <a:p>
            <a:pPr algn="r" indent="0" marL="0">
              <a:buNone/>
            </a:pPr>
            <a:r>
              <a:rPr lang="en-US" sz="800" spc="200" kern="0" dirty="0">
                <a:solidFill>
                  <a:srgbClr val="6B6B6B"/>
                </a:solidFill>
                <a:latin typeface="Calibri" pitchFamily="34" charset="0"/>
                <a:ea typeface="Calibri" pitchFamily="34" charset="-122"/>
                <a:cs typeface="Calibri" pitchFamily="34" charset="-120"/>
              </a:rPr>
              <a:t>02 / 17</a:t>
            </a:r>
            <a:endParaRPr lang="en-US" sz="800" dirty="0"/>
          </a:p>
        </p:txBody>
      </p:sp>
      <p:sp>
        <p:nvSpPr>
          <p:cNvPr id="7" name="Text 4"/>
          <p:cNvSpPr/>
          <p:nvPr/>
        </p:nvSpPr>
        <p:spPr>
          <a:xfrm>
            <a:off x="548640" y="1920240"/>
            <a:ext cx="10972800" cy="1371600"/>
          </a:xfrm>
          <a:prstGeom prst="rect">
            <a:avLst/>
          </a:prstGeom>
          <a:noFill/>
          <a:ln/>
        </p:spPr>
        <p:txBody>
          <a:bodyPr wrap="square" lIns="0" tIns="0" rIns="0" bIns="0" rtlCol="0" anchor="t"/>
          <a:lstStyle/>
          <a:p>
            <a:pPr indent="0" marL="0">
              <a:buNone/>
            </a:pPr>
            <a:r>
              <a:rPr lang="en-US" sz="2400" i="1" dirty="0">
                <a:solidFill>
                  <a:srgbClr val="EEEEEE"/>
                </a:solidFill>
                <a:latin typeface="Georgia" pitchFamily="34" charset="0"/>
                <a:ea typeface="Georgia" pitchFamily="34" charset="-122"/>
                <a:cs typeface="Georgia" pitchFamily="34" charset="-120"/>
              </a:rPr>
              <a:t>South African consumers want international experiences. Most of them will never fly to Amsterdam, Ibiza or Miami to have one.</a:t>
            </a:r>
            <a:endParaRPr lang="en-US" sz="2400" dirty="0"/>
          </a:p>
        </p:txBody>
      </p:sp>
      <p:sp>
        <p:nvSpPr>
          <p:cNvPr id="8" name="Shape 5"/>
          <p:cNvSpPr/>
          <p:nvPr/>
        </p:nvSpPr>
        <p:spPr>
          <a:xfrm>
            <a:off x="548640" y="3657600"/>
            <a:ext cx="3611880" cy="2468880"/>
          </a:xfrm>
          <a:prstGeom prst="rect">
            <a:avLst/>
          </a:prstGeom>
          <a:solidFill>
            <a:srgbClr val="141414"/>
          </a:solidFill>
          <a:ln w="6350">
            <a:solidFill>
              <a:srgbClr val="2A2A2A"/>
            </a:solidFill>
            <a:prstDash val="solid"/>
          </a:ln>
        </p:spPr>
      </p:sp>
      <p:sp>
        <p:nvSpPr>
          <p:cNvPr id="9" name="Text 6"/>
          <p:cNvSpPr/>
          <p:nvPr/>
        </p:nvSpPr>
        <p:spPr>
          <a:xfrm>
            <a:off x="777240" y="3794760"/>
            <a:ext cx="3200400" cy="731520"/>
          </a:xfrm>
          <a:prstGeom prst="rect">
            <a:avLst/>
          </a:prstGeom>
          <a:noFill/>
          <a:ln/>
        </p:spPr>
        <p:txBody>
          <a:bodyPr wrap="square" lIns="0" tIns="0" rIns="0" bIns="0" rtlCol="0" anchor="t"/>
          <a:lstStyle/>
          <a:p>
            <a:pPr indent="0" marL="0">
              <a:buNone/>
            </a:pPr>
            <a:r>
              <a:rPr lang="en-US" sz="3800" b="1" dirty="0">
                <a:solidFill>
                  <a:srgbClr val="C9A84C"/>
                </a:solidFill>
                <a:latin typeface="Georgia" pitchFamily="34" charset="0"/>
                <a:ea typeface="Georgia" pitchFamily="34" charset="-122"/>
                <a:cs typeface="Georgia" pitchFamily="34" charset="-120"/>
              </a:rPr>
              <a:t>R42K+</a:t>
            </a:r>
            <a:endParaRPr lang="en-US" sz="3800" dirty="0"/>
          </a:p>
        </p:txBody>
      </p:sp>
      <p:sp>
        <p:nvSpPr>
          <p:cNvPr id="10" name="Text 7"/>
          <p:cNvSpPr/>
          <p:nvPr/>
        </p:nvSpPr>
        <p:spPr>
          <a:xfrm>
            <a:off x="777240" y="4480560"/>
            <a:ext cx="3200400" cy="320040"/>
          </a:xfrm>
          <a:prstGeom prst="rect">
            <a:avLst/>
          </a:prstGeom>
          <a:noFill/>
          <a:ln/>
        </p:spPr>
        <p:txBody>
          <a:bodyPr wrap="square" lIns="0" tIns="0" rIns="0" bIns="0" rtlCol="0" anchor="ctr"/>
          <a:lstStyle/>
          <a:p>
            <a:pPr indent="0" marL="0">
              <a:buNone/>
            </a:pPr>
            <a:r>
              <a:rPr lang="en-US" sz="900" b="1" spc="300" kern="0" dirty="0">
                <a:solidFill>
                  <a:srgbClr val="E11D2E"/>
                </a:solidFill>
                <a:latin typeface="Calibri" pitchFamily="34" charset="0"/>
                <a:ea typeface="Calibri" pitchFamily="34" charset="-122"/>
                <a:cs typeface="Calibri" pitchFamily="34" charset="-120"/>
              </a:rPr>
              <a:t>COST OF ONE TRIP</a:t>
            </a:r>
            <a:endParaRPr lang="en-US" sz="900" dirty="0"/>
          </a:p>
        </p:txBody>
      </p:sp>
      <p:sp>
        <p:nvSpPr>
          <p:cNvPr id="11" name="Text 8"/>
          <p:cNvSpPr/>
          <p:nvPr/>
        </p:nvSpPr>
        <p:spPr>
          <a:xfrm>
            <a:off x="777240" y="4846320"/>
            <a:ext cx="3200400" cy="123444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Return flight, accommodation and ticket to ADE or Miami Music Week for one person. Six to eight weeks of SA median household income.</a:t>
            </a:r>
            <a:endParaRPr lang="en-US" sz="1000" dirty="0"/>
          </a:p>
        </p:txBody>
      </p:sp>
      <p:sp>
        <p:nvSpPr>
          <p:cNvPr id="12" name="Shape 9"/>
          <p:cNvSpPr/>
          <p:nvPr/>
        </p:nvSpPr>
        <p:spPr>
          <a:xfrm>
            <a:off x="4279392" y="3657600"/>
            <a:ext cx="3611880" cy="2468880"/>
          </a:xfrm>
          <a:prstGeom prst="rect">
            <a:avLst/>
          </a:prstGeom>
          <a:solidFill>
            <a:srgbClr val="141414"/>
          </a:solidFill>
          <a:ln w="6350">
            <a:solidFill>
              <a:srgbClr val="2A2A2A"/>
            </a:solidFill>
            <a:prstDash val="solid"/>
          </a:ln>
        </p:spPr>
      </p:sp>
      <p:sp>
        <p:nvSpPr>
          <p:cNvPr id="13" name="Text 10"/>
          <p:cNvSpPr/>
          <p:nvPr/>
        </p:nvSpPr>
        <p:spPr>
          <a:xfrm>
            <a:off x="4507992" y="3794760"/>
            <a:ext cx="3200400" cy="731520"/>
          </a:xfrm>
          <a:prstGeom prst="rect">
            <a:avLst/>
          </a:prstGeom>
          <a:noFill/>
          <a:ln/>
        </p:spPr>
        <p:txBody>
          <a:bodyPr wrap="square" lIns="0" tIns="0" rIns="0" bIns="0" rtlCol="0" anchor="t"/>
          <a:lstStyle/>
          <a:p>
            <a:pPr indent="0" marL="0">
              <a:buNone/>
            </a:pPr>
            <a:r>
              <a:rPr lang="en-US" sz="3800" b="1" dirty="0">
                <a:solidFill>
                  <a:srgbClr val="C9A84C"/>
                </a:solidFill>
                <a:latin typeface="Georgia" pitchFamily="34" charset="0"/>
                <a:ea typeface="Georgia" pitchFamily="34" charset="-122"/>
                <a:cs typeface="Georgia" pitchFamily="34" charset="-120"/>
              </a:rPr>
              <a:t>72%</a:t>
            </a:r>
            <a:endParaRPr lang="en-US" sz="3800" dirty="0"/>
          </a:p>
        </p:txBody>
      </p:sp>
      <p:sp>
        <p:nvSpPr>
          <p:cNvPr id="14" name="Text 11"/>
          <p:cNvSpPr/>
          <p:nvPr/>
        </p:nvSpPr>
        <p:spPr>
          <a:xfrm>
            <a:off x="4507992" y="4480560"/>
            <a:ext cx="3200400" cy="320040"/>
          </a:xfrm>
          <a:prstGeom prst="rect">
            <a:avLst/>
          </a:prstGeom>
          <a:noFill/>
          <a:ln/>
        </p:spPr>
        <p:txBody>
          <a:bodyPr wrap="square" lIns="0" tIns="0" rIns="0" bIns="0" rtlCol="0" anchor="ctr"/>
          <a:lstStyle/>
          <a:p>
            <a:pPr indent="0" marL="0">
              <a:buNone/>
            </a:pPr>
            <a:r>
              <a:rPr lang="en-US" sz="900" b="1" spc="300" kern="0" dirty="0">
                <a:solidFill>
                  <a:srgbClr val="E11D2E"/>
                </a:solidFill>
                <a:latin typeface="Calibri" pitchFamily="34" charset="0"/>
                <a:ea typeface="Calibri" pitchFamily="34" charset="-122"/>
                <a:cs typeface="Calibri" pitchFamily="34" charset="-120"/>
              </a:rPr>
              <a:t>WANT THE EXPERIENCE</a:t>
            </a:r>
            <a:endParaRPr lang="en-US" sz="900" dirty="0"/>
          </a:p>
        </p:txBody>
      </p:sp>
      <p:sp>
        <p:nvSpPr>
          <p:cNvPr id="15" name="Text 12"/>
          <p:cNvSpPr/>
          <p:nvPr/>
        </p:nvSpPr>
        <p:spPr>
          <a:xfrm>
            <a:off x="4507992" y="4846320"/>
            <a:ext cx="3200400" cy="123444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Urban 18–34 South Africans actively seek international cultural experiences they can't currently access. Heineken's own 2024 aspirational research.</a:t>
            </a:r>
            <a:endParaRPr lang="en-US" sz="1000" dirty="0"/>
          </a:p>
        </p:txBody>
      </p:sp>
      <p:sp>
        <p:nvSpPr>
          <p:cNvPr id="16" name="Shape 13"/>
          <p:cNvSpPr/>
          <p:nvPr/>
        </p:nvSpPr>
        <p:spPr>
          <a:xfrm>
            <a:off x="8010144" y="3657600"/>
            <a:ext cx="3611880" cy="2468880"/>
          </a:xfrm>
          <a:prstGeom prst="rect">
            <a:avLst/>
          </a:prstGeom>
          <a:solidFill>
            <a:srgbClr val="141414"/>
          </a:solidFill>
          <a:ln w="6350">
            <a:solidFill>
              <a:srgbClr val="2A2A2A"/>
            </a:solidFill>
            <a:prstDash val="solid"/>
          </a:ln>
        </p:spPr>
      </p:sp>
      <p:sp>
        <p:nvSpPr>
          <p:cNvPr id="17" name="Text 14"/>
          <p:cNvSpPr/>
          <p:nvPr/>
        </p:nvSpPr>
        <p:spPr>
          <a:xfrm>
            <a:off x="8238744" y="3794760"/>
            <a:ext cx="3200400" cy="731520"/>
          </a:xfrm>
          <a:prstGeom prst="rect">
            <a:avLst/>
          </a:prstGeom>
          <a:noFill/>
          <a:ln/>
        </p:spPr>
        <p:txBody>
          <a:bodyPr wrap="square" lIns="0" tIns="0" rIns="0" bIns="0" rtlCol="0" anchor="t"/>
          <a:lstStyle/>
          <a:p>
            <a:pPr indent="0" marL="0">
              <a:buNone/>
            </a:pPr>
            <a:r>
              <a:rPr lang="en-US" sz="3800" b="1" dirty="0">
                <a:solidFill>
                  <a:srgbClr val="C9A84C"/>
                </a:solidFill>
                <a:latin typeface="Georgia" pitchFamily="34" charset="0"/>
                <a:ea typeface="Georgia" pitchFamily="34" charset="-122"/>
                <a:cs typeface="Georgia" pitchFamily="34" charset="-120"/>
              </a:rPr>
              <a:t>0</a:t>
            </a:r>
            <a:endParaRPr lang="en-US" sz="3800" dirty="0"/>
          </a:p>
        </p:txBody>
      </p:sp>
      <p:sp>
        <p:nvSpPr>
          <p:cNvPr id="18" name="Text 15"/>
          <p:cNvSpPr/>
          <p:nvPr/>
        </p:nvSpPr>
        <p:spPr>
          <a:xfrm>
            <a:off x="8238744" y="4480560"/>
            <a:ext cx="3200400" cy="320040"/>
          </a:xfrm>
          <a:prstGeom prst="rect">
            <a:avLst/>
          </a:prstGeom>
          <a:noFill/>
          <a:ln/>
        </p:spPr>
        <p:txBody>
          <a:bodyPr wrap="square" lIns="0" tIns="0" rIns="0" bIns="0" rtlCol="0" anchor="ctr"/>
          <a:lstStyle/>
          <a:p>
            <a:pPr indent="0" marL="0">
              <a:buNone/>
            </a:pPr>
            <a:r>
              <a:rPr lang="en-US" sz="900" b="1" spc="300" kern="0" dirty="0">
                <a:solidFill>
                  <a:srgbClr val="E11D2E"/>
                </a:solidFill>
                <a:latin typeface="Calibri" pitchFamily="34" charset="0"/>
                <a:ea typeface="Calibri" pitchFamily="34" charset="-122"/>
                <a:cs typeface="Calibri" pitchFamily="34" charset="-120"/>
              </a:rPr>
              <a:t>EVENTS AT THIS SCALE</a:t>
            </a:r>
            <a:endParaRPr lang="en-US" sz="900" dirty="0"/>
          </a:p>
        </p:txBody>
      </p:sp>
      <p:sp>
        <p:nvSpPr>
          <p:cNvPr id="19" name="Text 16"/>
          <p:cNvSpPr/>
          <p:nvPr/>
        </p:nvSpPr>
        <p:spPr>
          <a:xfrm>
            <a:off x="8238744" y="4846320"/>
            <a:ext cx="3200400" cy="123444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There is no annual, industry-plus-consumer electronic music week in South Africa. Not one. The calendar is empty from Cape Town Jazz to Rocking the Daisies.</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A0A0A"/>
        </a:solidFill>
      </p:bgPr>
    </p:bg>
    <p:spTree>
      <p:nvGrpSpPr>
        <p:cNvPr id="1" name=""/>
        <p:cNvGrpSpPr/>
        <p:nvPr/>
      </p:nvGrpSpPr>
      <p:grpSpPr>
        <a:xfrm>
          <a:off x="0" y="0"/>
          <a:ext cx="0" cy="0"/>
          <a:chOff x="0" y="0"/>
          <a:chExt cx="0" cy="0"/>
        </a:xfrm>
      </p:grpSpPr>
      <p:pic>
        <p:nvPicPr>
          <p:cNvPr id="2" name="Image 0" descr="/home/claude/adw/adw-logo-transparent.png">    </p:cNvPr>
          <p:cNvPicPr>
            <a:picLocks noChangeAspect="1"/>
          </p:cNvPicPr>
          <p:nvPr/>
        </p:nvPicPr>
        <p:blipFill>
          <a:blip r:embed="rId1"/>
          <a:stretch>
            <a:fillRect/>
          </a:stretch>
        </p:blipFill>
        <p:spPr>
          <a:xfrm>
            <a:off x="11064240" y="320040"/>
            <a:ext cx="960120" cy="402336"/>
          </a:xfrm>
          <a:prstGeom prst="rect">
            <a:avLst/>
          </a:prstGeom>
        </p:spPr>
      </p:pic>
      <p:sp>
        <p:nvSpPr>
          <p:cNvPr id="3" name="Text 0"/>
          <p:cNvSpPr/>
          <p:nvPr/>
        </p:nvSpPr>
        <p:spPr>
          <a:xfrm>
            <a:off x="548640" y="411480"/>
            <a:ext cx="9144000" cy="274320"/>
          </a:xfrm>
          <a:prstGeom prst="rect">
            <a:avLst/>
          </a:prstGeom>
          <a:noFill/>
          <a:ln/>
        </p:spPr>
        <p:txBody>
          <a:bodyPr wrap="square" lIns="0" tIns="0" rIns="0" bIns="0" rtlCol="0" anchor="ctr"/>
          <a:lstStyle/>
          <a:p>
            <a:pPr indent="0" marL="0">
              <a:buNone/>
            </a:pPr>
            <a:r>
              <a:rPr lang="en-US" sz="1000" b="1" spc="500" kern="0" dirty="0">
                <a:solidFill>
                  <a:srgbClr val="E11D2E"/>
                </a:solidFill>
                <a:latin typeface="Calibri" pitchFamily="34" charset="0"/>
                <a:ea typeface="Calibri" pitchFamily="34" charset="-122"/>
                <a:cs typeface="Calibri" pitchFamily="34" charset="-120"/>
              </a:rPr>
              <a:t>THE MODEL · 30 YEARS RUNNING</a:t>
            </a:r>
            <a:endParaRPr lang="en-US" sz="1000" dirty="0"/>
          </a:p>
        </p:txBody>
      </p:sp>
      <p:sp>
        <p:nvSpPr>
          <p:cNvPr id="4" name="Text 1"/>
          <p:cNvSpPr/>
          <p:nvPr/>
        </p:nvSpPr>
        <p:spPr>
          <a:xfrm>
            <a:off x="548640" y="731520"/>
            <a:ext cx="10515600" cy="914400"/>
          </a:xfrm>
          <a:prstGeom prst="rect">
            <a:avLst/>
          </a:prstGeom>
          <a:noFill/>
          <a:ln/>
        </p:spPr>
        <p:txBody>
          <a:bodyPr wrap="square" lIns="0" tIns="0" rIns="0" bIns="0" rtlCol="0" anchor="t"/>
          <a:lstStyle/>
          <a:p>
            <a:pPr indent="0" marL="0">
              <a:buNone/>
            </a:pPr>
            <a:r>
              <a:rPr lang="en-US" sz="3200" b="1" dirty="0">
                <a:solidFill>
                  <a:srgbClr val="EEEEEE"/>
                </a:solidFill>
                <a:latin typeface="Georgia" pitchFamily="34" charset="0"/>
                <a:ea typeface="Georgia" pitchFamily="34" charset="-122"/>
                <a:cs typeface="Georgia" pitchFamily="34" charset="-120"/>
              </a:rPr>
              <a:t>Amsterdam Dance Event is the template.</a:t>
            </a:r>
            <a:endParaRPr lang="en-US" sz="3200" dirty="0"/>
          </a:p>
        </p:txBody>
      </p:sp>
      <p:sp>
        <p:nvSpPr>
          <p:cNvPr id="5" name="Text 2"/>
          <p:cNvSpPr/>
          <p:nvPr/>
        </p:nvSpPr>
        <p:spPr>
          <a:xfrm>
            <a:off x="548640" y="6446520"/>
            <a:ext cx="7315200" cy="274320"/>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HEINEKEN × ADW 2026   ·   MAIN PARTNER PITCH</a:t>
            </a:r>
            <a:endParaRPr lang="en-US" sz="800" dirty="0"/>
          </a:p>
        </p:txBody>
      </p:sp>
      <p:sp>
        <p:nvSpPr>
          <p:cNvPr id="6" name="Text 3"/>
          <p:cNvSpPr/>
          <p:nvPr/>
        </p:nvSpPr>
        <p:spPr>
          <a:xfrm>
            <a:off x="10515600" y="6446520"/>
            <a:ext cx="1097280" cy="274320"/>
          </a:xfrm>
          <a:prstGeom prst="rect">
            <a:avLst/>
          </a:prstGeom>
          <a:noFill/>
          <a:ln/>
        </p:spPr>
        <p:txBody>
          <a:bodyPr wrap="square" lIns="0" tIns="0" rIns="0" bIns="0" rtlCol="0" anchor="ctr"/>
          <a:lstStyle/>
          <a:p>
            <a:pPr algn="r" indent="0" marL="0">
              <a:buNone/>
            </a:pPr>
            <a:r>
              <a:rPr lang="en-US" sz="800" spc="200" kern="0" dirty="0">
                <a:solidFill>
                  <a:srgbClr val="6B6B6B"/>
                </a:solidFill>
                <a:latin typeface="Calibri" pitchFamily="34" charset="0"/>
                <a:ea typeface="Calibri" pitchFamily="34" charset="-122"/>
                <a:cs typeface="Calibri" pitchFamily="34" charset="-120"/>
              </a:rPr>
              <a:t>03 / 17</a:t>
            </a:r>
            <a:endParaRPr lang="en-US" sz="800" dirty="0"/>
          </a:p>
        </p:txBody>
      </p:sp>
      <p:sp>
        <p:nvSpPr>
          <p:cNvPr id="7" name="Text 4"/>
          <p:cNvSpPr/>
          <p:nvPr/>
        </p:nvSpPr>
        <p:spPr>
          <a:xfrm>
            <a:off x="548640" y="1965960"/>
            <a:ext cx="5669280" cy="502920"/>
          </a:xfrm>
          <a:prstGeom prst="rect">
            <a:avLst/>
          </a:prstGeom>
          <a:noFill/>
          <a:ln/>
        </p:spPr>
        <p:txBody>
          <a:bodyPr wrap="square" lIns="0" tIns="0" rIns="0" bIns="0" rtlCol="0" anchor="t"/>
          <a:lstStyle/>
          <a:p>
            <a:pPr indent="0" marL="0">
              <a:buNone/>
            </a:pPr>
            <a:r>
              <a:rPr lang="en-US" sz="1800" b="1" i="1" dirty="0">
                <a:solidFill>
                  <a:srgbClr val="EEEEEE"/>
                </a:solidFill>
                <a:latin typeface="Georgia" pitchFamily="34" charset="0"/>
                <a:ea typeface="Georgia" pitchFamily="34" charset="-122"/>
                <a:cs typeface="Georgia" pitchFamily="34" charset="-120"/>
              </a:rPr>
              <a:t>ADE is the world's biggest dance music property.</a:t>
            </a:r>
            <a:endParaRPr lang="en-US" sz="1800" dirty="0"/>
          </a:p>
        </p:txBody>
      </p:sp>
      <p:sp>
        <p:nvSpPr>
          <p:cNvPr id="8" name="Text 5"/>
          <p:cNvSpPr/>
          <p:nvPr/>
        </p:nvSpPr>
        <p:spPr>
          <a:xfrm>
            <a:off x="548640" y="2560320"/>
            <a:ext cx="5669280" cy="1097280"/>
          </a:xfrm>
          <a:prstGeom prst="rect">
            <a:avLst/>
          </a:prstGeom>
          <a:noFill/>
          <a:ln/>
        </p:spPr>
        <p:txBody>
          <a:bodyPr wrap="square" lIns="0" tIns="0" rIns="0" bIns="0" rtlCol="0" anchor="t"/>
          <a:lstStyle/>
          <a:p>
            <a:pPr indent="0" marL="0">
              <a:buNone/>
            </a:pPr>
            <a:r>
              <a:rPr lang="en-US" sz="1300" dirty="0">
                <a:solidFill>
                  <a:srgbClr val="CCCCCC"/>
                </a:solidFill>
                <a:latin typeface="Calibri" pitchFamily="34" charset="0"/>
                <a:ea typeface="Calibri" pitchFamily="34" charset="-122"/>
                <a:cs typeface="Calibri" pitchFamily="34" charset="-120"/>
              </a:rPr>
              <a:t>Heineken has been Main Partner for over a decade. It's the single most successful alcohol-brand partnership in electronic music globally.</a:t>
            </a:r>
            <a:endParaRPr lang="en-US" sz="1300" dirty="0"/>
          </a:p>
        </p:txBody>
      </p:sp>
      <p:sp>
        <p:nvSpPr>
          <p:cNvPr id="9" name="Text 6"/>
          <p:cNvSpPr/>
          <p:nvPr/>
        </p:nvSpPr>
        <p:spPr>
          <a:xfrm>
            <a:off x="548640" y="3749040"/>
            <a:ext cx="1828800" cy="411480"/>
          </a:xfrm>
          <a:prstGeom prst="rect">
            <a:avLst/>
          </a:prstGeom>
          <a:noFill/>
          <a:ln/>
        </p:spPr>
        <p:txBody>
          <a:bodyPr wrap="square" lIns="0" tIns="0" rIns="0" bIns="0" rtlCol="0" anchor="t"/>
          <a:lstStyle/>
          <a:p>
            <a:pPr indent="0" marL="0">
              <a:buNone/>
            </a:pPr>
            <a:r>
              <a:rPr lang="en-US" sz="2200" b="1" dirty="0">
                <a:solidFill>
                  <a:srgbClr val="C9A84C"/>
                </a:solidFill>
                <a:latin typeface="Georgia" pitchFamily="34" charset="0"/>
                <a:ea typeface="Georgia" pitchFamily="34" charset="-122"/>
                <a:cs typeface="Georgia" pitchFamily="34" charset="-120"/>
              </a:rPr>
              <a:t>550K+</a:t>
            </a:r>
            <a:endParaRPr lang="en-US" sz="2200" dirty="0"/>
          </a:p>
        </p:txBody>
      </p:sp>
      <p:sp>
        <p:nvSpPr>
          <p:cNvPr id="10" name="Text 7"/>
          <p:cNvSpPr/>
          <p:nvPr/>
        </p:nvSpPr>
        <p:spPr>
          <a:xfrm>
            <a:off x="2468880" y="3840480"/>
            <a:ext cx="3657600" cy="365760"/>
          </a:xfrm>
          <a:prstGeom prst="rect">
            <a:avLst/>
          </a:prstGeom>
          <a:noFill/>
          <a:ln/>
        </p:spPr>
        <p:txBody>
          <a:bodyPr wrap="square" lIns="0" tIns="0" rIns="0" bIns="0" rtlCol="0" anchor="t"/>
          <a:lstStyle/>
          <a:p>
            <a:pPr indent="0" marL="0">
              <a:buNone/>
            </a:pPr>
            <a:r>
              <a:rPr lang="en-US" sz="1000" spc="200" kern="0" dirty="0">
                <a:solidFill>
                  <a:srgbClr val="6B6B6B"/>
                </a:solidFill>
                <a:latin typeface="Calibri" pitchFamily="34" charset="0"/>
                <a:ea typeface="Calibri" pitchFamily="34" charset="-122"/>
                <a:cs typeface="Calibri" pitchFamily="34" charset="-120"/>
              </a:rPr>
              <a:t>ATTENDEES</a:t>
            </a:r>
            <a:endParaRPr lang="en-US" sz="1000" dirty="0"/>
          </a:p>
        </p:txBody>
      </p:sp>
      <p:sp>
        <p:nvSpPr>
          <p:cNvPr id="11" name="Text 8"/>
          <p:cNvSpPr/>
          <p:nvPr/>
        </p:nvSpPr>
        <p:spPr>
          <a:xfrm>
            <a:off x="548640" y="4251960"/>
            <a:ext cx="1828800" cy="411480"/>
          </a:xfrm>
          <a:prstGeom prst="rect">
            <a:avLst/>
          </a:prstGeom>
          <a:noFill/>
          <a:ln/>
        </p:spPr>
        <p:txBody>
          <a:bodyPr wrap="square" lIns="0" tIns="0" rIns="0" bIns="0" rtlCol="0" anchor="t"/>
          <a:lstStyle/>
          <a:p>
            <a:pPr indent="0" marL="0">
              <a:buNone/>
            </a:pPr>
            <a:r>
              <a:rPr lang="en-US" sz="2200" b="1" dirty="0">
                <a:solidFill>
                  <a:srgbClr val="C9A84C"/>
                </a:solidFill>
                <a:latin typeface="Georgia" pitchFamily="34" charset="0"/>
                <a:ea typeface="Georgia" pitchFamily="34" charset="-122"/>
                <a:cs typeface="Georgia" pitchFamily="34" charset="-120"/>
              </a:rPr>
              <a:t>11K+</a:t>
            </a:r>
            <a:endParaRPr lang="en-US" sz="2200" dirty="0"/>
          </a:p>
        </p:txBody>
      </p:sp>
      <p:sp>
        <p:nvSpPr>
          <p:cNvPr id="12" name="Text 9"/>
          <p:cNvSpPr/>
          <p:nvPr/>
        </p:nvSpPr>
        <p:spPr>
          <a:xfrm>
            <a:off x="2468880" y="4343400"/>
            <a:ext cx="3657600" cy="365760"/>
          </a:xfrm>
          <a:prstGeom prst="rect">
            <a:avLst/>
          </a:prstGeom>
          <a:noFill/>
          <a:ln/>
        </p:spPr>
        <p:txBody>
          <a:bodyPr wrap="square" lIns="0" tIns="0" rIns="0" bIns="0" rtlCol="0" anchor="t"/>
          <a:lstStyle/>
          <a:p>
            <a:pPr indent="0" marL="0">
              <a:buNone/>
            </a:pPr>
            <a:r>
              <a:rPr lang="en-US" sz="1000" spc="200" kern="0" dirty="0">
                <a:solidFill>
                  <a:srgbClr val="6B6B6B"/>
                </a:solidFill>
                <a:latin typeface="Calibri" pitchFamily="34" charset="0"/>
                <a:ea typeface="Calibri" pitchFamily="34" charset="-122"/>
                <a:cs typeface="Calibri" pitchFamily="34" charset="-120"/>
              </a:rPr>
              <a:t>INDUSTRY DELEGATES</a:t>
            </a:r>
            <a:endParaRPr lang="en-US" sz="1000" dirty="0"/>
          </a:p>
        </p:txBody>
      </p:sp>
      <p:sp>
        <p:nvSpPr>
          <p:cNvPr id="13" name="Text 10"/>
          <p:cNvSpPr/>
          <p:nvPr/>
        </p:nvSpPr>
        <p:spPr>
          <a:xfrm>
            <a:off x="548640" y="4754880"/>
            <a:ext cx="1828800" cy="411480"/>
          </a:xfrm>
          <a:prstGeom prst="rect">
            <a:avLst/>
          </a:prstGeom>
          <a:noFill/>
          <a:ln/>
        </p:spPr>
        <p:txBody>
          <a:bodyPr wrap="square" lIns="0" tIns="0" rIns="0" bIns="0" rtlCol="0" anchor="t"/>
          <a:lstStyle/>
          <a:p>
            <a:pPr indent="0" marL="0">
              <a:buNone/>
            </a:pPr>
            <a:r>
              <a:rPr lang="en-US" sz="2200" b="1" dirty="0">
                <a:solidFill>
                  <a:srgbClr val="C9A84C"/>
                </a:solidFill>
                <a:latin typeface="Georgia" pitchFamily="34" charset="0"/>
                <a:ea typeface="Georgia" pitchFamily="34" charset="-122"/>
                <a:cs typeface="Georgia" pitchFamily="34" charset="-120"/>
              </a:rPr>
              <a:t>1,200+</a:t>
            </a:r>
            <a:endParaRPr lang="en-US" sz="2200" dirty="0"/>
          </a:p>
        </p:txBody>
      </p:sp>
      <p:sp>
        <p:nvSpPr>
          <p:cNvPr id="14" name="Text 11"/>
          <p:cNvSpPr/>
          <p:nvPr/>
        </p:nvSpPr>
        <p:spPr>
          <a:xfrm>
            <a:off x="2468880" y="4846320"/>
            <a:ext cx="3657600" cy="365760"/>
          </a:xfrm>
          <a:prstGeom prst="rect">
            <a:avLst/>
          </a:prstGeom>
          <a:noFill/>
          <a:ln/>
        </p:spPr>
        <p:txBody>
          <a:bodyPr wrap="square" lIns="0" tIns="0" rIns="0" bIns="0" rtlCol="0" anchor="t"/>
          <a:lstStyle/>
          <a:p>
            <a:pPr indent="0" marL="0">
              <a:buNone/>
            </a:pPr>
            <a:r>
              <a:rPr lang="en-US" sz="1000" spc="200" kern="0" dirty="0">
                <a:solidFill>
                  <a:srgbClr val="6B6B6B"/>
                </a:solidFill>
                <a:latin typeface="Calibri" pitchFamily="34" charset="0"/>
                <a:ea typeface="Calibri" pitchFamily="34" charset="-122"/>
                <a:cs typeface="Calibri" pitchFamily="34" charset="-120"/>
              </a:rPr>
              <a:t>EVENTS · 5 NIGHTS</a:t>
            </a:r>
            <a:endParaRPr lang="en-US" sz="1000" dirty="0"/>
          </a:p>
        </p:txBody>
      </p:sp>
      <p:sp>
        <p:nvSpPr>
          <p:cNvPr id="15" name="Text 12"/>
          <p:cNvSpPr/>
          <p:nvPr/>
        </p:nvSpPr>
        <p:spPr>
          <a:xfrm>
            <a:off x="548640" y="5257800"/>
            <a:ext cx="1828800" cy="411480"/>
          </a:xfrm>
          <a:prstGeom prst="rect">
            <a:avLst/>
          </a:prstGeom>
          <a:noFill/>
          <a:ln/>
        </p:spPr>
        <p:txBody>
          <a:bodyPr wrap="square" lIns="0" tIns="0" rIns="0" bIns="0" rtlCol="0" anchor="t"/>
          <a:lstStyle/>
          <a:p>
            <a:pPr indent="0" marL="0">
              <a:buNone/>
            </a:pPr>
            <a:r>
              <a:rPr lang="en-US" sz="2200" b="1" dirty="0">
                <a:solidFill>
                  <a:srgbClr val="C9A84C"/>
                </a:solidFill>
                <a:latin typeface="Georgia" pitchFamily="34" charset="0"/>
                <a:ea typeface="Georgia" pitchFamily="34" charset="-122"/>
                <a:cs typeface="Georgia" pitchFamily="34" charset="-120"/>
              </a:rPr>
              <a:t>300+</a:t>
            </a:r>
            <a:endParaRPr lang="en-US" sz="2200" dirty="0"/>
          </a:p>
        </p:txBody>
      </p:sp>
      <p:sp>
        <p:nvSpPr>
          <p:cNvPr id="16" name="Text 13"/>
          <p:cNvSpPr/>
          <p:nvPr/>
        </p:nvSpPr>
        <p:spPr>
          <a:xfrm>
            <a:off x="2468880" y="5349240"/>
            <a:ext cx="3657600" cy="365760"/>
          </a:xfrm>
          <a:prstGeom prst="rect">
            <a:avLst/>
          </a:prstGeom>
          <a:noFill/>
          <a:ln/>
        </p:spPr>
        <p:txBody>
          <a:bodyPr wrap="square" lIns="0" tIns="0" rIns="0" bIns="0" rtlCol="0" anchor="t"/>
          <a:lstStyle/>
          <a:p>
            <a:pPr indent="0" marL="0">
              <a:buNone/>
            </a:pPr>
            <a:r>
              <a:rPr lang="en-US" sz="1000" spc="200" kern="0" dirty="0">
                <a:solidFill>
                  <a:srgbClr val="6B6B6B"/>
                </a:solidFill>
                <a:latin typeface="Calibri" pitchFamily="34" charset="0"/>
                <a:ea typeface="Calibri" pitchFamily="34" charset="-122"/>
                <a:cs typeface="Calibri" pitchFamily="34" charset="-120"/>
              </a:rPr>
              <a:t>VENUES</a:t>
            </a:r>
            <a:endParaRPr lang="en-US" sz="1000" dirty="0"/>
          </a:p>
        </p:txBody>
      </p:sp>
      <p:sp>
        <p:nvSpPr>
          <p:cNvPr id="17" name="Shape 14"/>
          <p:cNvSpPr/>
          <p:nvPr/>
        </p:nvSpPr>
        <p:spPr>
          <a:xfrm>
            <a:off x="6675120" y="1965960"/>
            <a:ext cx="4937760" cy="4114800"/>
          </a:xfrm>
          <a:prstGeom prst="rect">
            <a:avLst/>
          </a:prstGeom>
          <a:solidFill>
            <a:srgbClr val="141414"/>
          </a:solidFill>
          <a:ln w="12700">
            <a:solidFill>
              <a:srgbClr val="E11D2E"/>
            </a:solidFill>
            <a:prstDash val="solid"/>
          </a:ln>
        </p:spPr>
      </p:sp>
      <p:sp>
        <p:nvSpPr>
          <p:cNvPr id="18" name="Shape 15"/>
          <p:cNvSpPr/>
          <p:nvPr/>
        </p:nvSpPr>
        <p:spPr>
          <a:xfrm>
            <a:off x="6675120" y="1965960"/>
            <a:ext cx="54864" cy="4114800"/>
          </a:xfrm>
          <a:prstGeom prst="rect">
            <a:avLst/>
          </a:prstGeom>
          <a:solidFill>
            <a:srgbClr val="E11D2E"/>
          </a:solidFill>
          <a:ln w="12700">
            <a:solidFill>
              <a:srgbClr val="E11D2E"/>
            </a:solidFill>
            <a:prstDash val="solid"/>
          </a:ln>
        </p:spPr>
      </p:sp>
      <p:sp>
        <p:nvSpPr>
          <p:cNvPr id="19" name="Text 16"/>
          <p:cNvSpPr/>
          <p:nvPr/>
        </p:nvSpPr>
        <p:spPr>
          <a:xfrm>
            <a:off x="6903720" y="2148840"/>
            <a:ext cx="4572000" cy="274320"/>
          </a:xfrm>
          <a:prstGeom prst="rect">
            <a:avLst/>
          </a:prstGeom>
          <a:noFill/>
          <a:ln/>
        </p:spPr>
        <p:txBody>
          <a:bodyPr wrap="square" lIns="0" tIns="0" rIns="0" bIns="0" rtlCol="0" anchor="ctr"/>
          <a:lstStyle/>
          <a:p>
            <a:pPr indent="0" marL="0">
              <a:buNone/>
            </a:pPr>
            <a:r>
              <a:rPr lang="en-US" sz="900" b="1" spc="400" kern="0" dirty="0">
                <a:solidFill>
                  <a:srgbClr val="C9A84C"/>
                </a:solidFill>
                <a:latin typeface="Calibri" pitchFamily="34" charset="0"/>
                <a:ea typeface="Calibri" pitchFamily="34" charset="-122"/>
                <a:cs typeface="Calibri" pitchFamily="34" charset="-120"/>
              </a:rPr>
              <a:t>AND WE'RE BRINGING EVERY PIECE OF IT</a:t>
            </a:r>
            <a:endParaRPr lang="en-US" sz="900" dirty="0"/>
          </a:p>
        </p:txBody>
      </p:sp>
      <p:sp>
        <p:nvSpPr>
          <p:cNvPr id="20" name="Text 17"/>
          <p:cNvSpPr/>
          <p:nvPr/>
        </p:nvSpPr>
        <p:spPr>
          <a:xfrm>
            <a:off x="6903720" y="2606040"/>
            <a:ext cx="2286000" cy="320040"/>
          </a:xfrm>
          <a:prstGeom prst="rect">
            <a:avLst/>
          </a:prstGeom>
          <a:noFill/>
          <a:ln/>
        </p:spPr>
        <p:txBody>
          <a:bodyPr wrap="square" lIns="0" tIns="0" rIns="0" bIns="0" rtlCol="0" anchor="ctr"/>
          <a:lstStyle/>
          <a:p>
            <a:pPr indent="0" marL="0">
              <a:buNone/>
            </a:pPr>
            <a:r>
              <a:rPr lang="en-US" sz="1400" b="1" dirty="0">
                <a:solidFill>
                  <a:srgbClr val="EEEEEE"/>
                </a:solidFill>
                <a:latin typeface="Georgia" pitchFamily="34" charset="0"/>
                <a:ea typeface="Georgia" pitchFamily="34" charset="-122"/>
                <a:cs typeface="Georgia" pitchFamily="34" charset="-120"/>
              </a:rPr>
              <a:t>Pro</a:t>
            </a:r>
            <a:endParaRPr lang="en-US" sz="1400" dirty="0"/>
          </a:p>
        </p:txBody>
      </p:sp>
      <p:sp>
        <p:nvSpPr>
          <p:cNvPr id="21" name="Text 18"/>
          <p:cNvSpPr/>
          <p:nvPr/>
        </p:nvSpPr>
        <p:spPr>
          <a:xfrm>
            <a:off x="6903720" y="2898648"/>
            <a:ext cx="2286000" cy="457200"/>
          </a:xfrm>
          <a:prstGeom prst="rect">
            <a:avLst/>
          </a:prstGeom>
          <a:noFill/>
          <a:ln/>
        </p:spPr>
        <p:txBody>
          <a:bodyPr wrap="square" lIns="0" tIns="0" rIns="0" bIns="0" rtlCol="0" anchor="ctr"/>
          <a:lstStyle/>
          <a:p>
            <a:pPr indent="0" marL="0">
              <a:buNone/>
            </a:pPr>
            <a:r>
              <a:rPr lang="en-US" sz="900" dirty="0">
                <a:solidFill>
                  <a:srgbClr val="AAAAAA"/>
                </a:solidFill>
                <a:latin typeface="Calibri" pitchFamily="34" charset="0"/>
                <a:ea typeface="Calibri" pitchFamily="34" charset="-122"/>
                <a:cs typeface="Calibri" pitchFamily="34" charset="-120"/>
              </a:rPr>
              <a:t>Industry conference · panels · keynotes</a:t>
            </a:r>
            <a:endParaRPr lang="en-US" sz="900" dirty="0"/>
          </a:p>
        </p:txBody>
      </p:sp>
      <p:sp>
        <p:nvSpPr>
          <p:cNvPr id="22" name="Text 19"/>
          <p:cNvSpPr/>
          <p:nvPr/>
        </p:nvSpPr>
        <p:spPr>
          <a:xfrm>
            <a:off x="9281160" y="2606040"/>
            <a:ext cx="2286000" cy="320040"/>
          </a:xfrm>
          <a:prstGeom prst="rect">
            <a:avLst/>
          </a:prstGeom>
          <a:noFill/>
          <a:ln/>
        </p:spPr>
        <p:txBody>
          <a:bodyPr wrap="square" lIns="0" tIns="0" rIns="0" bIns="0" rtlCol="0" anchor="ctr"/>
          <a:lstStyle/>
          <a:p>
            <a:pPr indent="0" marL="0">
              <a:buNone/>
            </a:pPr>
            <a:r>
              <a:rPr lang="en-US" sz="1400" b="1" dirty="0">
                <a:solidFill>
                  <a:srgbClr val="EEEEEE"/>
                </a:solidFill>
                <a:latin typeface="Georgia" pitchFamily="34" charset="0"/>
                <a:ea typeface="Georgia" pitchFamily="34" charset="-122"/>
                <a:cs typeface="Georgia" pitchFamily="34" charset="-120"/>
              </a:rPr>
              <a:t>Lab</a:t>
            </a:r>
            <a:endParaRPr lang="en-US" sz="1400" dirty="0"/>
          </a:p>
        </p:txBody>
      </p:sp>
      <p:sp>
        <p:nvSpPr>
          <p:cNvPr id="23" name="Text 20"/>
          <p:cNvSpPr/>
          <p:nvPr/>
        </p:nvSpPr>
        <p:spPr>
          <a:xfrm>
            <a:off x="9281160" y="2898648"/>
            <a:ext cx="2286000" cy="457200"/>
          </a:xfrm>
          <a:prstGeom prst="rect">
            <a:avLst/>
          </a:prstGeom>
          <a:noFill/>
          <a:ln/>
        </p:spPr>
        <p:txBody>
          <a:bodyPr wrap="square" lIns="0" tIns="0" rIns="0" bIns="0" rtlCol="0" anchor="ctr"/>
          <a:lstStyle/>
          <a:p>
            <a:pPr indent="0" marL="0">
              <a:buNone/>
            </a:pPr>
            <a:r>
              <a:rPr lang="en-US" sz="900" dirty="0">
                <a:solidFill>
                  <a:srgbClr val="AAAAAA"/>
                </a:solidFill>
                <a:latin typeface="Calibri" pitchFamily="34" charset="0"/>
                <a:ea typeface="Calibri" pitchFamily="34" charset="-122"/>
                <a:cs typeface="Calibri" pitchFamily="34" charset="-120"/>
              </a:rPr>
              <a:t>Creator workshops · gear demos</a:t>
            </a:r>
            <a:endParaRPr lang="en-US" sz="900" dirty="0"/>
          </a:p>
        </p:txBody>
      </p:sp>
      <p:sp>
        <p:nvSpPr>
          <p:cNvPr id="24" name="Text 21"/>
          <p:cNvSpPr/>
          <p:nvPr/>
        </p:nvSpPr>
        <p:spPr>
          <a:xfrm>
            <a:off x="6903720" y="3429000"/>
            <a:ext cx="2286000" cy="320040"/>
          </a:xfrm>
          <a:prstGeom prst="rect">
            <a:avLst/>
          </a:prstGeom>
          <a:noFill/>
          <a:ln/>
        </p:spPr>
        <p:txBody>
          <a:bodyPr wrap="square" lIns="0" tIns="0" rIns="0" bIns="0" rtlCol="0" anchor="ctr"/>
          <a:lstStyle/>
          <a:p>
            <a:pPr indent="0" marL="0">
              <a:buNone/>
            </a:pPr>
            <a:r>
              <a:rPr lang="en-US" sz="1400" b="1" dirty="0">
                <a:solidFill>
                  <a:srgbClr val="EEEEEE"/>
                </a:solidFill>
                <a:latin typeface="Georgia" pitchFamily="34" charset="0"/>
                <a:ea typeface="Georgia" pitchFamily="34" charset="-122"/>
                <a:cs typeface="Georgia" pitchFamily="34" charset="-120"/>
              </a:rPr>
              <a:t>Festival</a:t>
            </a:r>
            <a:endParaRPr lang="en-US" sz="1400" dirty="0"/>
          </a:p>
        </p:txBody>
      </p:sp>
      <p:sp>
        <p:nvSpPr>
          <p:cNvPr id="25" name="Text 22"/>
          <p:cNvSpPr/>
          <p:nvPr/>
        </p:nvSpPr>
        <p:spPr>
          <a:xfrm>
            <a:off x="6903720" y="3721608"/>
            <a:ext cx="2286000" cy="457200"/>
          </a:xfrm>
          <a:prstGeom prst="rect">
            <a:avLst/>
          </a:prstGeom>
          <a:noFill/>
          <a:ln/>
        </p:spPr>
        <p:txBody>
          <a:bodyPr wrap="square" lIns="0" tIns="0" rIns="0" bIns="0" rtlCol="0" anchor="ctr"/>
          <a:lstStyle/>
          <a:p>
            <a:pPr indent="0" marL="0">
              <a:buNone/>
            </a:pPr>
            <a:r>
              <a:rPr lang="en-US" sz="900" dirty="0">
                <a:solidFill>
                  <a:srgbClr val="AAAAAA"/>
                </a:solidFill>
                <a:latin typeface="Calibri" pitchFamily="34" charset="0"/>
                <a:ea typeface="Calibri" pitchFamily="34" charset="-122"/>
                <a:cs typeface="Calibri" pitchFamily="34" charset="-120"/>
              </a:rPr>
              <a:t>City-wide event programme</a:t>
            </a:r>
            <a:endParaRPr lang="en-US" sz="900" dirty="0"/>
          </a:p>
        </p:txBody>
      </p:sp>
      <p:sp>
        <p:nvSpPr>
          <p:cNvPr id="26" name="Text 23"/>
          <p:cNvSpPr/>
          <p:nvPr/>
        </p:nvSpPr>
        <p:spPr>
          <a:xfrm>
            <a:off x="9281160" y="3429000"/>
            <a:ext cx="2286000" cy="320040"/>
          </a:xfrm>
          <a:prstGeom prst="rect">
            <a:avLst/>
          </a:prstGeom>
          <a:noFill/>
          <a:ln/>
        </p:spPr>
        <p:txBody>
          <a:bodyPr wrap="square" lIns="0" tIns="0" rIns="0" bIns="0" rtlCol="0" anchor="ctr"/>
          <a:lstStyle/>
          <a:p>
            <a:pPr indent="0" marL="0">
              <a:buNone/>
            </a:pPr>
            <a:r>
              <a:rPr lang="en-US" sz="1400" b="1" dirty="0">
                <a:solidFill>
                  <a:srgbClr val="EEEEEE"/>
                </a:solidFill>
                <a:latin typeface="Georgia" pitchFamily="34" charset="0"/>
                <a:ea typeface="Georgia" pitchFamily="34" charset="-122"/>
                <a:cs typeface="Georgia" pitchFamily="34" charset="-120"/>
              </a:rPr>
              <a:t>Culture</a:t>
            </a:r>
            <a:endParaRPr lang="en-US" sz="1400" dirty="0"/>
          </a:p>
        </p:txBody>
      </p:sp>
      <p:sp>
        <p:nvSpPr>
          <p:cNvPr id="27" name="Text 24"/>
          <p:cNvSpPr/>
          <p:nvPr/>
        </p:nvSpPr>
        <p:spPr>
          <a:xfrm>
            <a:off x="9281160" y="3721608"/>
            <a:ext cx="2286000" cy="457200"/>
          </a:xfrm>
          <a:prstGeom prst="rect">
            <a:avLst/>
          </a:prstGeom>
          <a:noFill/>
          <a:ln/>
        </p:spPr>
        <p:txBody>
          <a:bodyPr wrap="square" lIns="0" tIns="0" rIns="0" bIns="0" rtlCol="0" anchor="ctr"/>
          <a:lstStyle/>
          <a:p>
            <a:pPr indent="0" marL="0">
              <a:buNone/>
            </a:pPr>
            <a:r>
              <a:rPr lang="en-US" sz="900" dirty="0">
                <a:solidFill>
                  <a:srgbClr val="AAAAAA"/>
                </a:solidFill>
                <a:latin typeface="Calibri" pitchFamily="34" charset="0"/>
                <a:ea typeface="Calibri" pitchFamily="34" charset="-122"/>
                <a:cs typeface="Calibri" pitchFamily="34" charset="-120"/>
              </a:rPr>
              <a:t>Museum &amp; gallery crossovers</a:t>
            </a:r>
            <a:endParaRPr lang="en-US" sz="900" dirty="0"/>
          </a:p>
        </p:txBody>
      </p:sp>
      <p:sp>
        <p:nvSpPr>
          <p:cNvPr id="28" name="Text 25"/>
          <p:cNvSpPr/>
          <p:nvPr/>
        </p:nvSpPr>
        <p:spPr>
          <a:xfrm>
            <a:off x="6903720" y="4251960"/>
            <a:ext cx="2286000" cy="320040"/>
          </a:xfrm>
          <a:prstGeom prst="rect">
            <a:avLst/>
          </a:prstGeom>
          <a:noFill/>
          <a:ln/>
        </p:spPr>
        <p:txBody>
          <a:bodyPr wrap="square" lIns="0" tIns="0" rIns="0" bIns="0" rtlCol="0" anchor="ctr"/>
          <a:lstStyle/>
          <a:p>
            <a:pPr indent="0" marL="0">
              <a:buNone/>
            </a:pPr>
            <a:r>
              <a:rPr lang="en-US" sz="1400" b="1" dirty="0">
                <a:solidFill>
                  <a:srgbClr val="EEEEEE"/>
                </a:solidFill>
                <a:latin typeface="Georgia" pitchFamily="34" charset="0"/>
                <a:ea typeface="Georgia" pitchFamily="34" charset="-122"/>
                <a:cs typeface="Georgia" pitchFamily="34" charset="-120"/>
              </a:rPr>
              <a:t>Open</a:t>
            </a:r>
            <a:endParaRPr lang="en-US" sz="1400" dirty="0"/>
          </a:p>
        </p:txBody>
      </p:sp>
      <p:sp>
        <p:nvSpPr>
          <p:cNvPr id="29" name="Text 26"/>
          <p:cNvSpPr/>
          <p:nvPr/>
        </p:nvSpPr>
        <p:spPr>
          <a:xfrm>
            <a:off x="6903720" y="4544568"/>
            <a:ext cx="2286000" cy="457200"/>
          </a:xfrm>
          <a:prstGeom prst="rect">
            <a:avLst/>
          </a:prstGeom>
          <a:noFill/>
          <a:ln/>
        </p:spPr>
        <p:txBody>
          <a:bodyPr wrap="square" lIns="0" tIns="0" rIns="0" bIns="0" rtlCol="0" anchor="ctr"/>
          <a:lstStyle/>
          <a:p>
            <a:pPr indent="0" marL="0">
              <a:buNone/>
            </a:pPr>
            <a:r>
              <a:rPr lang="en-US" sz="900" dirty="0">
                <a:solidFill>
                  <a:srgbClr val="AAAAAA"/>
                </a:solidFill>
                <a:latin typeface="Calibri" pitchFamily="34" charset="0"/>
                <a:ea typeface="Calibri" pitchFamily="34" charset="-122"/>
                <a:cs typeface="Calibri" pitchFamily="34" charset="-120"/>
              </a:rPr>
              <a:t>Free daytime programme</a:t>
            </a:r>
            <a:endParaRPr lang="en-US" sz="900" dirty="0"/>
          </a:p>
        </p:txBody>
      </p:sp>
      <p:sp>
        <p:nvSpPr>
          <p:cNvPr id="30" name="Text 27"/>
          <p:cNvSpPr/>
          <p:nvPr/>
        </p:nvSpPr>
        <p:spPr>
          <a:xfrm>
            <a:off x="9281160" y="4251960"/>
            <a:ext cx="2286000" cy="320040"/>
          </a:xfrm>
          <a:prstGeom prst="rect">
            <a:avLst/>
          </a:prstGeom>
          <a:noFill/>
          <a:ln/>
        </p:spPr>
        <p:txBody>
          <a:bodyPr wrap="square" lIns="0" tIns="0" rIns="0" bIns="0" rtlCol="0" anchor="ctr"/>
          <a:lstStyle/>
          <a:p>
            <a:pPr indent="0" marL="0">
              <a:buNone/>
            </a:pPr>
            <a:r>
              <a:rPr lang="en-US" sz="1400" b="1" dirty="0">
                <a:solidFill>
                  <a:srgbClr val="EEEEEE"/>
                </a:solidFill>
                <a:latin typeface="Georgia" pitchFamily="34" charset="0"/>
                <a:ea typeface="Georgia" pitchFamily="34" charset="-122"/>
                <a:cs typeface="Georgia" pitchFamily="34" charset="-120"/>
              </a:rPr>
              <a:t>Safe</a:t>
            </a:r>
            <a:endParaRPr lang="en-US" sz="1400" dirty="0"/>
          </a:p>
        </p:txBody>
      </p:sp>
      <p:sp>
        <p:nvSpPr>
          <p:cNvPr id="31" name="Text 28"/>
          <p:cNvSpPr/>
          <p:nvPr/>
        </p:nvSpPr>
        <p:spPr>
          <a:xfrm>
            <a:off x="9281160" y="4544568"/>
            <a:ext cx="2286000" cy="457200"/>
          </a:xfrm>
          <a:prstGeom prst="rect">
            <a:avLst/>
          </a:prstGeom>
          <a:noFill/>
          <a:ln/>
        </p:spPr>
        <p:txBody>
          <a:bodyPr wrap="square" lIns="0" tIns="0" rIns="0" bIns="0" rtlCol="0" anchor="ctr"/>
          <a:lstStyle/>
          <a:p>
            <a:pPr indent="0" marL="0">
              <a:buNone/>
            </a:pPr>
            <a:r>
              <a:rPr lang="en-US" sz="900" dirty="0">
                <a:solidFill>
                  <a:srgbClr val="AAAAAA"/>
                </a:solidFill>
                <a:latin typeface="Calibri" pitchFamily="34" charset="0"/>
                <a:ea typeface="Calibri" pitchFamily="34" charset="-122"/>
                <a:cs typeface="Calibri" pitchFamily="34" charset="-120"/>
              </a:rPr>
              <a:t>Harm reduction · responsible drinking</a:t>
            </a:r>
            <a:endParaRPr lang="en-US" sz="900" dirty="0"/>
          </a:p>
        </p:txBody>
      </p:sp>
      <p:sp>
        <p:nvSpPr>
          <p:cNvPr id="32" name="Text 29"/>
          <p:cNvSpPr/>
          <p:nvPr/>
        </p:nvSpPr>
        <p:spPr>
          <a:xfrm>
            <a:off x="6903720" y="5074920"/>
            <a:ext cx="2286000" cy="320040"/>
          </a:xfrm>
          <a:prstGeom prst="rect">
            <a:avLst/>
          </a:prstGeom>
          <a:noFill/>
          <a:ln/>
        </p:spPr>
        <p:txBody>
          <a:bodyPr wrap="square" lIns="0" tIns="0" rIns="0" bIns="0" rtlCol="0" anchor="ctr"/>
          <a:lstStyle/>
          <a:p>
            <a:pPr indent="0" marL="0">
              <a:buNone/>
            </a:pPr>
            <a:r>
              <a:rPr lang="en-US" sz="1400" b="1" dirty="0">
                <a:solidFill>
                  <a:srgbClr val="EEEEEE"/>
                </a:solidFill>
                <a:latin typeface="Georgia" pitchFamily="34" charset="0"/>
                <a:ea typeface="Georgia" pitchFamily="34" charset="-122"/>
                <a:cs typeface="Georgia" pitchFamily="34" charset="-120"/>
              </a:rPr>
              <a:t>Connect</a:t>
            </a:r>
            <a:endParaRPr lang="en-US" sz="1400" dirty="0"/>
          </a:p>
        </p:txBody>
      </p:sp>
      <p:sp>
        <p:nvSpPr>
          <p:cNvPr id="33" name="Text 30"/>
          <p:cNvSpPr/>
          <p:nvPr/>
        </p:nvSpPr>
        <p:spPr>
          <a:xfrm>
            <a:off x="6903720" y="5367528"/>
            <a:ext cx="2286000" cy="457200"/>
          </a:xfrm>
          <a:prstGeom prst="rect">
            <a:avLst/>
          </a:prstGeom>
          <a:noFill/>
          <a:ln/>
        </p:spPr>
        <p:txBody>
          <a:bodyPr wrap="square" lIns="0" tIns="0" rIns="0" bIns="0" rtlCol="0" anchor="ctr"/>
          <a:lstStyle/>
          <a:p>
            <a:pPr indent="0" marL="0">
              <a:buNone/>
            </a:pPr>
            <a:r>
              <a:rPr lang="en-US" sz="900" dirty="0">
                <a:solidFill>
                  <a:srgbClr val="AAAAAA"/>
                </a:solidFill>
                <a:latin typeface="Calibri" pitchFamily="34" charset="0"/>
                <a:ea typeface="Calibri" pitchFamily="34" charset="-122"/>
                <a:cs typeface="Calibri" pitchFamily="34" charset="-120"/>
              </a:rPr>
              <a:t>Matchmaking · deal-making platform</a:t>
            </a:r>
            <a:endParaRPr lang="en-US" sz="900" dirty="0"/>
          </a:p>
        </p:txBody>
      </p:sp>
      <p:sp>
        <p:nvSpPr>
          <p:cNvPr id="34" name="Text 31"/>
          <p:cNvSpPr/>
          <p:nvPr/>
        </p:nvSpPr>
        <p:spPr>
          <a:xfrm>
            <a:off x="9281160" y="5074920"/>
            <a:ext cx="2286000" cy="320040"/>
          </a:xfrm>
          <a:prstGeom prst="rect">
            <a:avLst/>
          </a:prstGeom>
          <a:noFill/>
          <a:ln/>
        </p:spPr>
        <p:txBody>
          <a:bodyPr wrap="square" lIns="0" tIns="0" rIns="0" bIns="0" rtlCol="0" anchor="ctr"/>
          <a:lstStyle/>
          <a:p>
            <a:pPr indent="0" marL="0">
              <a:buNone/>
            </a:pPr>
            <a:r>
              <a:rPr lang="en-US" sz="1400" b="1" dirty="0">
                <a:solidFill>
                  <a:srgbClr val="EEEEEE"/>
                </a:solidFill>
                <a:latin typeface="Georgia" pitchFamily="34" charset="0"/>
                <a:ea typeface="Georgia" pitchFamily="34" charset="-122"/>
                <a:cs typeface="Georgia" pitchFamily="34" charset="-120"/>
              </a:rPr>
              <a:t>Awards</a:t>
            </a:r>
            <a:endParaRPr lang="en-US" sz="1400" dirty="0"/>
          </a:p>
        </p:txBody>
      </p:sp>
      <p:sp>
        <p:nvSpPr>
          <p:cNvPr id="35" name="Text 32"/>
          <p:cNvSpPr/>
          <p:nvPr/>
        </p:nvSpPr>
        <p:spPr>
          <a:xfrm>
            <a:off x="9281160" y="5367528"/>
            <a:ext cx="2286000" cy="457200"/>
          </a:xfrm>
          <a:prstGeom prst="rect">
            <a:avLst/>
          </a:prstGeom>
          <a:noFill/>
          <a:ln/>
        </p:spPr>
        <p:txBody>
          <a:bodyPr wrap="square" lIns="0" tIns="0" rIns="0" bIns="0" rtlCol="0" anchor="ctr"/>
          <a:lstStyle/>
          <a:p>
            <a:pPr indent="0" marL="0">
              <a:buNone/>
            </a:pPr>
            <a:r>
              <a:rPr lang="en-US" sz="900" dirty="0">
                <a:solidFill>
                  <a:srgbClr val="AAAAAA"/>
                </a:solidFill>
                <a:latin typeface="Calibri" pitchFamily="34" charset="0"/>
                <a:ea typeface="Calibri" pitchFamily="34" charset="-122"/>
                <a:cs typeface="Calibri" pitchFamily="34" charset="-120"/>
              </a:rPr>
              <a:t>The industry's annual ceremony</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A0A0A"/>
        </a:solidFill>
      </p:bgPr>
    </p:bg>
    <p:spTree>
      <p:nvGrpSpPr>
        <p:cNvPr id="1" name=""/>
        <p:cNvGrpSpPr/>
        <p:nvPr/>
      </p:nvGrpSpPr>
      <p:grpSpPr>
        <a:xfrm>
          <a:off x="0" y="0"/>
          <a:ext cx="0" cy="0"/>
          <a:chOff x="0" y="0"/>
          <a:chExt cx="0" cy="0"/>
        </a:xfrm>
      </p:grpSpPr>
      <p:pic>
        <p:nvPicPr>
          <p:cNvPr id="2" name="Image 0" descr="/home/claude/adw/adw-logo-transparent.png">    </p:cNvPr>
          <p:cNvPicPr>
            <a:picLocks noChangeAspect="1"/>
          </p:cNvPicPr>
          <p:nvPr/>
        </p:nvPicPr>
        <p:blipFill>
          <a:blip r:embed="rId1"/>
          <a:stretch>
            <a:fillRect/>
          </a:stretch>
        </p:blipFill>
        <p:spPr>
          <a:xfrm>
            <a:off x="11064240" y="320040"/>
            <a:ext cx="960120" cy="402336"/>
          </a:xfrm>
          <a:prstGeom prst="rect">
            <a:avLst/>
          </a:prstGeom>
        </p:spPr>
      </p:pic>
      <p:sp>
        <p:nvSpPr>
          <p:cNvPr id="3" name="Text 0"/>
          <p:cNvSpPr/>
          <p:nvPr/>
        </p:nvSpPr>
        <p:spPr>
          <a:xfrm>
            <a:off x="548640" y="411480"/>
            <a:ext cx="9144000" cy="274320"/>
          </a:xfrm>
          <a:prstGeom prst="rect">
            <a:avLst/>
          </a:prstGeom>
          <a:noFill/>
          <a:ln/>
        </p:spPr>
        <p:txBody>
          <a:bodyPr wrap="square" lIns="0" tIns="0" rIns="0" bIns="0" rtlCol="0" anchor="ctr"/>
          <a:lstStyle/>
          <a:p>
            <a:pPr indent="0" marL="0">
              <a:buNone/>
            </a:pPr>
            <a:r>
              <a:rPr lang="en-US" sz="1000" b="1" spc="500" kern="0" dirty="0">
                <a:solidFill>
                  <a:srgbClr val="E11D2E"/>
                </a:solidFill>
                <a:latin typeface="Calibri" pitchFamily="34" charset="0"/>
                <a:ea typeface="Calibri" pitchFamily="34" charset="-122"/>
                <a:cs typeface="Calibri" pitchFamily="34" charset="-120"/>
              </a:rPr>
              <a:t>WHAT IT IS</a:t>
            </a:r>
            <a:endParaRPr lang="en-US" sz="1000" dirty="0"/>
          </a:p>
        </p:txBody>
      </p:sp>
      <p:sp>
        <p:nvSpPr>
          <p:cNvPr id="4" name="Text 1"/>
          <p:cNvSpPr/>
          <p:nvPr/>
        </p:nvSpPr>
        <p:spPr>
          <a:xfrm>
            <a:off x="548640" y="731520"/>
            <a:ext cx="10515600" cy="914400"/>
          </a:xfrm>
          <a:prstGeom prst="rect">
            <a:avLst/>
          </a:prstGeom>
          <a:noFill/>
          <a:ln/>
        </p:spPr>
        <p:txBody>
          <a:bodyPr wrap="square" lIns="0" tIns="0" rIns="0" bIns="0" rtlCol="0" anchor="t"/>
          <a:lstStyle/>
          <a:p>
            <a:pPr indent="0" marL="0">
              <a:buNone/>
            </a:pPr>
            <a:r>
              <a:rPr lang="en-US" sz="3200" b="1" dirty="0">
                <a:solidFill>
                  <a:srgbClr val="EEEEEE"/>
                </a:solidFill>
                <a:latin typeface="Georgia" pitchFamily="34" charset="0"/>
                <a:ea typeface="Georgia" pitchFamily="34" charset="-122"/>
                <a:cs typeface="Georgia" pitchFamily="34" charset="-120"/>
              </a:rPr>
              <a:t>Africa Dance Week.</a:t>
            </a:r>
            <a:endParaRPr lang="en-US" sz="3200" dirty="0"/>
          </a:p>
        </p:txBody>
      </p:sp>
      <p:sp>
        <p:nvSpPr>
          <p:cNvPr id="5" name="Text 2"/>
          <p:cNvSpPr/>
          <p:nvPr/>
        </p:nvSpPr>
        <p:spPr>
          <a:xfrm>
            <a:off x="548640" y="6446520"/>
            <a:ext cx="7315200" cy="274320"/>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HEINEKEN × ADW 2026   ·   MAIN PARTNER PITCH</a:t>
            </a:r>
            <a:endParaRPr lang="en-US" sz="800" dirty="0"/>
          </a:p>
        </p:txBody>
      </p:sp>
      <p:sp>
        <p:nvSpPr>
          <p:cNvPr id="6" name="Text 3"/>
          <p:cNvSpPr/>
          <p:nvPr/>
        </p:nvSpPr>
        <p:spPr>
          <a:xfrm>
            <a:off x="10515600" y="6446520"/>
            <a:ext cx="1097280" cy="274320"/>
          </a:xfrm>
          <a:prstGeom prst="rect">
            <a:avLst/>
          </a:prstGeom>
          <a:noFill/>
          <a:ln/>
        </p:spPr>
        <p:txBody>
          <a:bodyPr wrap="square" lIns="0" tIns="0" rIns="0" bIns="0" rtlCol="0" anchor="ctr"/>
          <a:lstStyle/>
          <a:p>
            <a:pPr algn="r" indent="0" marL="0">
              <a:buNone/>
            </a:pPr>
            <a:r>
              <a:rPr lang="en-US" sz="800" spc="200" kern="0" dirty="0">
                <a:solidFill>
                  <a:srgbClr val="6B6B6B"/>
                </a:solidFill>
                <a:latin typeface="Calibri" pitchFamily="34" charset="0"/>
                <a:ea typeface="Calibri" pitchFamily="34" charset="-122"/>
                <a:cs typeface="Calibri" pitchFamily="34" charset="-120"/>
              </a:rPr>
              <a:t>04 / 17</a:t>
            </a:r>
            <a:endParaRPr lang="en-US" sz="800" dirty="0"/>
          </a:p>
        </p:txBody>
      </p:sp>
      <p:sp>
        <p:nvSpPr>
          <p:cNvPr id="7" name="Text 4"/>
          <p:cNvSpPr/>
          <p:nvPr/>
        </p:nvSpPr>
        <p:spPr>
          <a:xfrm>
            <a:off x="548640" y="1965960"/>
            <a:ext cx="10972800" cy="1097280"/>
          </a:xfrm>
          <a:prstGeom prst="rect">
            <a:avLst/>
          </a:prstGeom>
          <a:noFill/>
          <a:ln/>
        </p:spPr>
        <p:txBody>
          <a:bodyPr wrap="square" lIns="0" tIns="0" rIns="0" bIns="0" rtlCol="0" anchor="t"/>
          <a:lstStyle/>
          <a:p>
            <a:pPr indent="0" marL="0">
              <a:buNone/>
            </a:pPr>
            <a:r>
              <a:rPr lang="en-US" sz="1800" i="1" dirty="0">
                <a:solidFill>
                  <a:srgbClr val="EEEEEE"/>
                </a:solidFill>
                <a:latin typeface="Georgia" pitchFamily="34" charset="0"/>
                <a:ea typeface="Georgia" pitchFamily="34" charset="-122"/>
                <a:cs typeface="Georgia" pitchFamily="34" charset="-120"/>
              </a:rPr>
              <a:t>Seven days. Two cities. One week where the international dance industry comes to South Africa — and South African consumers get the experience without leaving home.</a:t>
            </a:r>
            <a:endParaRPr lang="en-US" sz="1800" dirty="0"/>
          </a:p>
        </p:txBody>
      </p:sp>
      <p:sp>
        <p:nvSpPr>
          <p:cNvPr id="8" name="Shape 5"/>
          <p:cNvSpPr/>
          <p:nvPr/>
        </p:nvSpPr>
        <p:spPr>
          <a:xfrm>
            <a:off x="548640" y="3429000"/>
            <a:ext cx="3611880" cy="2743200"/>
          </a:xfrm>
          <a:prstGeom prst="rect">
            <a:avLst/>
          </a:prstGeom>
          <a:solidFill>
            <a:srgbClr val="141414"/>
          </a:solidFill>
          <a:ln w="6350">
            <a:solidFill>
              <a:srgbClr val="2A2A2A"/>
            </a:solidFill>
            <a:prstDash val="solid"/>
          </a:ln>
        </p:spPr>
      </p:sp>
      <p:sp>
        <p:nvSpPr>
          <p:cNvPr id="9" name="Shape 6"/>
          <p:cNvSpPr/>
          <p:nvPr/>
        </p:nvSpPr>
        <p:spPr>
          <a:xfrm>
            <a:off x="548640" y="3429000"/>
            <a:ext cx="3611880" cy="45720"/>
          </a:xfrm>
          <a:prstGeom prst="rect">
            <a:avLst/>
          </a:prstGeom>
          <a:solidFill>
            <a:srgbClr val="C9A84C"/>
          </a:solidFill>
          <a:ln w="12700">
            <a:solidFill>
              <a:srgbClr val="C9A84C"/>
            </a:solidFill>
            <a:prstDash val="solid"/>
          </a:ln>
        </p:spPr>
      </p:sp>
      <p:sp>
        <p:nvSpPr>
          <p:cNvPr id="10" name="Text 7"/>
          <p:cNvSpPr/>
          <p:nvPr/>
        </p:nvSpPr>
        <p:spPr>
          <a:xfrm>
            <a:off x="777240" y="3566160"/>
            <a:ext cx="3200400" cy="320040"/>
          </a:xfrm>
          <a:prstGeom prst="rect">
            <a:avLst/>
          </a:prstGeom>
          <a:noFill/>
          <a:ln/>
        </p:spPr>
        <p:txBody>
          <a:bodyPr wrap="square" lIns="0" tIns="0" rIns="0" bIns="0" rtlCol="0" anchor="ctr"/>
          <a:lstStyle/>
          <a:p>
            <a:pPr indent="0" marL="0">
              <a:buNone/>
            </a:pPr>
            <a:r>
              <a:rPr lang="en-US" sz="900" b="1" spc="300" kern="0" dirty="0">
                <a:solidFill>
                  <a:srgbClr val="E11D2E"/>
                </a:solidFill>
                <a:latin typeface="Calibri" pitchFamily="34" charset="0"/>
                <a:ea typeface="Calibri" pitchFamily="34" charset="-122"/>
                <a:cs typeface="Calibri" pitchFamily="34" charset="-120"/>
              </a:rPr>
              <a:t>THE INDUSTRY</a:t>
            </a:r>
            <a:endParaRPr lang="en-US" sz="900" dirty="0"/>
          </a:p>
        </p:txBody>
      </p:sp>
      <p:sp>
        <p:nvSpPr>
          <p:cNvPr id="11" name="Text 8"/>
          <p:cNvSpPr/>
          <p:nvPr/>
        </p:nvSpPr>
        <p:spPr>
          <a:xfrm>
            <a:off x="777240" y="3886200"/>
            <a:ext cx="3200400" cy="594360"/>
          </a:xfrm>
          <a:prstGeom prst="rect">
            <a:avLst/>
          </a:prstGeom>
          <a:noFill/>
          <a:ln/>
        </p:spPr>
        <p:txBody>
          <a:bodyPr wrap="square" lIns="0" tIns="0" rIns="0" bIns="0" rtlCol="0" anchor="t"/>
          <a:lstStyle/>
          <a:p>
            <a:pPr indent="0" marL="0">
              <a:buNone/>
            </a:pPr>
            <a:r>
              <a:rPr lang="en-US" sz="2600" b="1" i="1" dirty="0">
                <a:solidFill>
                  <a:srgbClr val="C9A84C"/>
                </a:solidFill>
                <a:latin typeface="Georgia" pitchFamily="34" charset="0"/>
                <a:ea typeface="Georgia" pitchFamily="34" charset="-122"/>
                <a:cs typeface="Georgia" pitchFamily="34" charset="-120"/>
              </a:rPr>
              <a:t>By day</a:t>
            </a:r>
            <a:endParaRPr lang="en-US" sz="2600" dirty="0"/>
          </a:p>
        </p:txBody>
      </p:sp>
      <p:sp>
        <p:nvSpPr>
          <p:cNvPr id="12" name="Text 9"/>
          <p:cNvSpPr/>
          <p:nvPr/>
        </p:nvSpPr>
        <p:spPr>
          <a:xfrm>
            <a:off x="777240" y="4572000"/>
            <a:ext cx="3200400" cy="1554480"/>
          </a:xfrm>
          <a:prstGeom prst="rect">
            <a:avLst/>
          </a:prstGeom>
          <a:noFill/>
          <a:ln/>
        </p:spPr>
        <p:txBody>
          <a:bodyPr wrap="square" lIns="0" tIns="0" rIns="0" bIns="0" rtlCol="0" anchor="t"/>
          <a:lstStyle/>
          <a:p>
            <a:pPr indent="0" marL="0">
              <a:buNone/>
            </a:pPr>
            <a:r>
              <a:rPr lang="en-US" sz="1100" dirty="0">
                <a:solidFill>
                  <a:srgbClr val="EEEEEE"/>
                </a:solidFill>
                <a:latin typeface="Calibri" pitchFamily="34" charset="0"/>
                <a:ea typeface="Calibri" pitchFamily="34" charset="-122"/>
                <a:cs typeface="Calibri" pitchFamily="34" charset="-120"/>
              </a:rPr>
              <a:t>600+ international and African delegates converge on Johannesburg. Label executives, producers, tour bookers, platform editors, press. Panels, pitch sessions, workshops, gear demos. This is where the next 12 months of African dance music gets decided.</a:t>
            </a:r>
            <a:endParaRPr lang="en-US" sz="1100" dirty="0"/>
          </a:p>
        </p:txBody>
      </p:sp>
      <p:sp>
        <p:nvSpPr>
          <p:cNvPr id="13" name="Shape 10"/>
          <p:cNvSpPr/>
          <p:nvPr/>
        </p:nvSpPr>
        <p:spPr>
          <a:xfrm>
            <a:off x="4279392" y="3429000"/>
            <a:ext cx="3611880" cy="2743200"/>
          </a:xfrm>
          <a:prstGeom prst="rect">
            <a:avLst/>
          </a:prstGeom>
          <a:solidFill>
            <a:srgbClr val="141414"/>
          </a:solidFill>
          <a:ln w="6350">
            <a:solidFill>
              <a:srgbClr val="2A2A2A"/>
            </a:solidFill>
            <a:prstDash val="solid"/>
          </a:ln>
        </p:spPr>
      </p:sp>
      <p:sp>
        <p:nvSpPr>
          <p:cNvPr id="14" name="Shape 11"/>
          <p:cNvSpPr/>
          <p:nvPr/>
        </p:nvSpPr>
        <p:spPr>
          <a:xfrm>
            <a:off x="4279392" y="3429000"/>
            <a:ext cx="3611880" cy="45720"/>
          </a:xfrm>
          <a:prstGeom prst="rect">
            <a:avLst/>
          </a:prstGeom>
          <a:solidFill>
            <a:srgbClr val="C9A84C"/>
          </a:solidFill>
          <a:ln w="12700">
            <a:solidFill>
              <a:srgbClr val="C9A84C"/>
            </a:solidFill>
            <a:prstDash val="solid"/>
          </a:ln>
        </p:spPr>
      </p:sp>
      <p:sp>
        <p:nvSpPr>
          <p:cNvPr id="15" name="Text 12"/>
          <p:cNvSpPr/>
          <p:nvPr/>
        </p:nvSpPr>
        <p:spPr>
          <a:xfrm>
            <a:off x="4507992" y="3566160"/>
            <a:ext cx="3200400" cy="320040"/>
          </a:xfrm>
          <a:prstGeom prst="rect">
            <a:avLst/>
          </a:prstGeom>
          <a:noFill/>
          <a:ln/>
        </p:spPr>
        <p:txBody>
          <a:bodyPr wrap="square" lIns="0" tIns="0" rIns="0" bIns="0" rtlCol="0" anchor="ctr"/>
          <a:lstStyle/>
          <a:p>
            <a:pPr indent="0" marL="0">
              <a:buNone/>
            </a:pPr>
            <a:r>
              <a:rPr lang="en-US" sz="900" b="1" spc="300" kern="0" dirty="0">
                <a:solidFill>
                  <a:srgbClr val="E11D2E"/>
                </a:solidFill>
                <a:latin typeface="Calibri" pitchFamily="34" charset="0"/>
                <a:ea typeface="Calibri" pitchFamily="34" charset="-122"/>
                <a:cs typeface="Calibri" pitchFamily="34" charset="-120"/>
              </a:rPr>
              <a:t>THE FESTIVAL</a:t>
            </a:r>
            <a:endParaRPr lang="en-US" sz="900" dirty="0"/>
          </a:p>
        </p:txBody>
      </p:sp>
      <p:sp>
        <p:nvSpPr>
          <p:cNvPr id="16" name="Text 13"/>
          <p:cNvSpPr/>
          <p:nvPr/>
        </p:nvSpPr>
        <p:spPr>
          <a:xfrm>
            <a:off x="4507992" y="3886200"/>
            <a:ext cx="3200400" cy="594360"/>
          </a:xfrm>
          <a:prstGeom prst="rect">
            <a:avLst/>
          </a:prstGeom>
          <a:noFill/>
          <a:ln/>
        </p:spPr>
        <p:txBody>
          <a:bodyPr wrap="square" lIns="0" tIns="0" rIns="0" bIns="0" rtlCol="0" anchor="t"/>
          <a:lstStyle/>
          <a:p>
            <a:pPr indent="0" marL="0">
              <a:buNone/>
            </a:pPr>
            <a:r>
              <a:rPr lang="en-US" sz="2600" b="1" i="1" dirty="0">
                <a:solidFill>
                  <a:srgbClr val="C9A84C"/>
                </a:solidFill>
                <a:latin typeface="Georgia" pitchFamily="34" charset="0"/>
                <a:ea typeface="Georgia" pitchFamily="34" charset="-122"/>
                <a:cs typeface="Georgia" pitchFamily="34" charset="-120"/>
              </a:rPr>
              <a:t>By night</a:t>
            </a:r>
            <a:endParaRPr lang="en-US" sz="2600" dirty="0"/>
          </a:p>
        </p:txBody>
      </p:sp>
      <p:sp>
        <p:nvSpPr>
          <p:cNvPr id="17" name="Text 14"/>
          <p:cNvSpPr/>
          <p:nvPr/>
        </p:nvSpPr>
        <p:spPr>
          <a:xfrm>
            <a:off x="4507992" y="4572000"/>
            <a:ext cx="3200400" cy="1554480"/>
          </a:xfrm>
          <a:prstGeom prst="rect">
            <a:avLst/>
          </a:prstGeom>
          <a:noFill/>
          <a:ln/>
        </p:spPr>
        <p:txBody>
          <a:bodyPr wrap="square" lIns="0" tIns="0" rIns="0" bIns="0" rtlCol="0" anchor="t"/>
          <a:lstStyle/>
          <a:p>
            <a:pPr indent="0" marL="0">
              <a:buNone/>
            </a:pPr>
            <a:r>
              <a:rPr lang="en-US" sz="1100" dirty="0">
                <a:solidFill>
                  <a:srgbClr val="EEEEEE"/>
                </a:solidFill>
                <a:latin typeface="Calibri" pitchFamily="34" charset="0"/>
                <a:ea typeface="Calibri" pitchFamily="34" charset="-122"/>
                <a:cs typeface="Calibri" pitchFamily="34" charset="-120"/>
              </a:rPr>
              <a:t>60 to 80 events across 12+ premium venues. Cape Town beachfront, Johannesburg urban clubs, Durban in parallel. One ticket, one wristband, one week. Headline DJs, local heroes, Rising Stars, warehouse takeovers, rooftop sunsets.</a:t>
            </a:r>
            <a:endParaRPr lang="en-US" sz="1100" dirty="0"/>
          </a:p>
        </p:txBody>
      </p:sp>
      <p:sp>
        <p:nvSpPr>
          <p:cNvPr id="18" name="Shape 15"/>
          <p:cNvSpPr/>
          <p:nvPr/>
        </p:nvSpPr>
        <p:spPr>
          <a:xfrm>
            <a:off x="8010144" y="3429000"/>
            <a:ext cx="3611880" cy="2743200"/>
          </a:xfrm>
          <a:prstGeom prst="rect">
            <a:avLst/>
          </a:prstGeom>
          <a:solidFill>
            <a:srgbClr val="141414"/>
          </a:solidFill>
          <a:ln w="6350">
            <a:solidFill>
              <a:srgbClr val="2A2A2A"/>
            </a:solidFill>
            <a:prstDash val="solid"/>
          </a:ln>
        </p:spPr>
      </p:sp>
      <p:sp>
        <p:nvSpPr>
          <p:cNvPr id="19" name="Shape 16"/>
          <p:cNvSpPr/>
          <p:nvPr/>
        </p:nvSpPr>
        <p:spPr>
          <a:xfrm>
            <a:off x="8010144" y="3429000"/>
            <a:ext cx="3611880" cy="45720"/>
          </a:xfrm>
          <a:prstGeom prst="rect">
            <a:avLst/>
          </a:prstGeom>
          <a:solidFill>
            <a:srgbClr val="C9A84C"/>
          </a:solidFill>
          <a:ln w="12700">
            <a:solidFill>
              <a:srgbClr val="C9A84C"/>
            </a:solidFill>
            <a:prstDash val="solid"/>
          </a:ln>
        </p:spPr>
      </p:sp>
      <p:sp>
        <p:nvSpPr>
          <p:cNvPr id="20" name="Text 17"/>
          <p:cNvSpPr/>
          <p:nvPr/>
        </p:nvSpPr>
        <p:spPr>
          <a:xfrm>
            <a:off x="8238744" y="3566160"/>
            <a:ext cx="3200400" cy="320040"/>
          </a:xfrm>
          <a:prstGeom prst="rect">
            <a:avLst/>
          </a:prstGeom>
          <a:noFill/>
          <a:ln/>
        </p:spPr>
        <p:txBody>
          <a:bodyPr wrap="square" lIns="0" tIns="0" rIns="0" bIns="0" rtlCol="0" anchor="ctr"/>
          <a:lstStyle/>
          <a:p>
            <a:pPr indent="0" marL="0">
              <a:buNone/>
            </a:pPr>
            <a:r>
              <a:rPr lang="en-US" sz="900" b="1" spc="300" kern="0" dirty="0">
                <a:solidFill>
                  <a:srgbClr val="E11D2E"/>
                </a:solidFill>
                <a:latin typeface="Calibri" pitchFamily="34" charset="0"/>
                <a:ea typeface="Calibri" pitchFamily="34" charset="-122"/>
                <a:cs typeface="Calibri" pitchFamily="34" charset="-120"/>
              </a:rPr>
              <a:t>THE AWARDS</a:t>
            </a:r>
            <a:endParaRPr lang="en-US" sz="900" dirty="0"/>
          </a:p>
        </p:txBody>
      </p:sp>
      <p:sp>
        <p:nvSpPr>
          <p:cNvPr id="21" name="Text 18"/>
          <p:cNvSpPr/>
          <p:nvPr/>
        </p:nvSpPr>
        <p:spPr>
          <a:xfrm>
            <a:off x="8238744" y="3886200"/>
            <a:ext cx="3200400" cy="594360"/>
          </a:xfrm>
          <a:prstGeom prst="rect">
            <a:avLst/>
          </a:prstGeom>
          <a:noFill/>
          <a:ln/>
        </p:spPr>
        <p:txBody>
          <a:bodyPr wrap="square" lIns="0" tIns="0" rIns="0" bIns="0" rtlCol="0" anchor="t"/>
          <a:lstStyle/>
          <a:p>
            <a:pPr indent="0" marL="0">
              <a:buNone/>
            </a:pPr>
            <a:r>
              <a:rPr lang="en-US" sz="2600" b="1" i="1" dirty="0">
                <a:solidFill>
                  <a:srgbClr val="C9A84C"/>
                </a:solidFill>
                <a:latin typeface="Georgia" pitchFamily="34" charset="0"/>
                <a:ea typeface="Georgia" pitchFamily="34" charset="-122"/>
                <a:cs typeface="Georgia" pitchFamily="34" charset="-120"/>
              </a:rPr>
              <a:t>At its heart</a:t>
            </a:r>
            <a:endParaRPr lang="en-US" sz="2600" dirty="0"/>
          </a:p>
        </p:txBody>
      </p:sp>
      <p:sp>
        <p:nvSpPr>
          <p:cNvPr id="22" name="Text 19"/>
          <p:cNvSpPr/>
          <p:nvPr/>
        </p:nvSpPr>
        <p:spPr>
          <a:xfrm>
            <a:off x="8238744" y="4572000"/>
            <a:ext cx="3200400" cy="1554480"/>
          </a:xfrm>
          <a:prstGeom prst="rect">
            <a:avLst/>
          </a:prstGeom>
          <a:noFill/>
          <a:ln/>
        </p:spPr>
        <p:txBody>
          <a:bodyPr wrap="square" lIns="0" tIns="0" rIns="0" bIns="0" rtlCol="0" anchor="t"/>
          <a:lstStyle/>
          <a:p>
            <a:pPr indent="0" marL="0">
              <a:buNone/>
            </a:pPr>
            <a:r>
              <a:rPr lang="en-US" sz="1100" dirty="0">
                <a:solidFill>
                  <a:srgbClr val="EEEEEE"/>
                </a:solidFill>
                <a:latin typeface="Calibri" pitchFamily="34" charset="0"/>
                <a:ea typeface="Calibri" pitchFamily="34" charset="-122"/>
                <a:cs typeface="Calibri" pitchFamily="34" charset="-120"/>
              </a:rPr>
              <a:t>The first annual South African industry awards ceremony. 17 categories. Broadcast. Red carpet. Voted by industry. This is how Heineken's Year 1 investment becomes a permanent cultural institution — not a one-off.</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A0A0A"/>
        </a:solidFill>
      </p:bgPr>
    </p:bg>
    <p:spTree>
      <p:nvGrpSpPr>
        <p:cNvPr id="1" name=""/>
        <p:cNvGrpSpPr/>
        <p:nvPr/>
      </p:nvGrpSpPr>
      <p:grpSpPr>
        <a:xfrm>
          <a:off x="0" y="0"/>
          <a:ext cx="0" cy="0"/>
          <a:chOff x="0" y="0"/>
          <a:chExt cx="0" cy="0"/>
        </a:xfrm>
      </p:grpSpPr>
      <p:pic>
        <p:nvPicPr>
          <p:cNvPr id="2" name="Image 0" descr="/home/claude/adw/adw-logo-transparent.png">    </p:cNvPr>
          <p:cNvPicPr>
            <a:picLocks noChangeAspect="1"/>
          </p:cNvPicPr>
          <p:nvPr/>
        </p:nvPicPr>
        <p:blipFill>
          <a:blip r:embed="rId1"/>
          <a:stretch>
            <a:fillRect/>
          </a:stretch>
        </p:blipFill>
        <p:spPr>
          <a:xfrm>
            <a:off x="11064240" y="320040"/>
            <a:ext cx="960120" cy="402336"/>
          </a:xfrm>
          <a:prstGeom prst="rect">
            <a:avLst/>
          </a:prstGeom>
        </p:spPr>
      </p:pic>
      <p:sp>
        <p:nvSpPr>
          <p:cNvPr id="3" name="Text 0"/>
          <p:cNvSpPr/>
          <p:nvPr/>
        </p:nvSpPr>
        <p:spPr>
          <a:xfrm>
            <a:off x="548640" y="411480"/>
            <a:ext cx="9144000" cy="274320"/>
          </a:xfrm>
          <a:prstGeom prst="rect">
            <a:avLst/>
          </a:prstGeom>
          <a:noFill/>
          <a:ln/>
        </p:spPr>
        <p:txBody>
          <a:bodyPr wrap="square" lIns="0" tIns="0" rIns="0" bIns="0" rtlCol="0" anchor="ctr"/>
          <a:lstStyle/>
          <a:p>
            <a:pPr indent="0" marL="0">
              <a:buNone/>
            </a:pPr>
            <a:r>
              <a:rPr lang="en-US" sz="1000" b="1" spc="500" kern="0" dirty="0">
                <a:solidFill>
                  <a:srgbClr val="E11D2E"/>
                </a:solidFill>
                <a:latin typeface="Calibri" pitchFamily="34" charset="0"/>
                <a:ea typeface="Calibri" pitchFamily="34" charset="-122"/>
                <a:cs typeface="Calibri" pitchFamily="34" charset="-120"/>
              </a:rPr>
              <a:t>WHERE THE DEMAND LIVES</a:t>
            </a:r>
            <a:endParaRPr lang="en-US" sz="1000" dirty="0"/>
          </a:p>
        </p:txBody>
      </p:sp>
      <p:sp>
        <p:nvSpPr>
          <p:cNvPr id="4" name="Text 1"/>
          <p:cNvSpPr/>
          <p:nvPr/>
        </p:nvSpPr>
        <p:spPr>
          <a:xfrm>
            <a:off x="548640" y="731520"/>
            <a:ext cx="10515600" cy="914400"/>
          </a:xfrm>
          <a:prstGeom prst="rect">
            <a:avLst/>
          </a:prstGeom>
          <a:noFill/>
          <a:ln/>
        </p:spPr>
        <p:txBody>
          <a:bodyPr wrap="square" lIns="0" tIns="0" rIns="0" bIns="0" rtlCol="0" anchor="t"/>
          <a:lstStyle/>
          <a:p>
            <a:pPr indent="0" marL="0">
              <a:buNone/>
            </a:pPr>
            <a:r>
              <a:rPr lang="en-US" sz="3200" b="1" dirty="0">
                <a:solidFill>
                  <a:srgbClr val="EEEEEE"/>
                </a:solidFill>
                <a:latin typeface="Georgia" pitchFamily="34" charset="0"/>
                <a:ea typeface="Georgia" pitchFamily="34" charset="-122"/>
                <a:cs typeface="Georgia" pitchFamily="34" charset="-120"/>
              </a:rPr>
              <a:t>Cape Town leads.</a:t>
            </a:r>
            <a:endParaRPr lang="en-US" sz="3200" dirty="0"/>
          </a:p>
        </p:txBody>
      </p:sp>
      <p:sp>
        <p:nvSpPr>
          <p:cNvPr id="5" name="Text 2"/>
          <p:cNvSpPr/>
          <p:nvPr/>
        </p:nvSpPr>
        <p:spPr>
          <a:xfrm>
            <a:off x="548640" y="6446520"/>
            <a:ext cx="7315200" cy="274320"/>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HEINEKEN × ADW 2026   ·   MAIN PARTNER PITCH</a:t>
            </a:r>
            <a:endParaRPr lang="en-US" sz="800" dirty="0"/>
          </a:p>
        </p:txBody>
      </p:sp>
      <p:sp>
        <p:nvSpPr>
          <p:cNvPr id="6" name="Text 3"/>
          <p:cNvSpPr/>
          <p:nvPr/>
        </p:nvSpPr>
        <p:spPr>
          <a:xfrm>
            <a:off x="10515600" y="6446520"/>
            <a:ext cx="1097280" cy="274320"/>
          </a:xfrm>
          <a:prstGeom prst="rect">
            <a:avLst/>
          </a:prstGeom>
          <a:noFill/>
          <a:ln/>
        </p:spPr>
        <p:txBody>
          <a:bodyPr wrap="square" lIns="0" tIns="0" rIns="0" bIns="0" rtlCol="0" anchor="ctr"/>
          <a:lstStyle/>
          <a:p>
            <a:pPr algn="r" indent="0" marL="0">
              <a:buNone/>
            </a:pPr>
            <a:r>
              <a:rPr lang="en-US" sz="800" spc="200" kern="0" dirty="0">
                <a:solidFill>
                  <a:srgbClr val="6B6B6B"/>
                </a:solidFill>
                <a:latin typeface="Calibri" pitchFamily="34" charset="0"/>
                <a:ea typeface="Calibri" pitchFamily="34" charset="-122"/>
                <a:cs typeface="Calibri" pitchFamily="34" charset="-120"/>
              </a:rPr>
              <a:t>05 / 17</a:t>
            </a:r>
            <a:endParaRPr lang="en-US" sz="800" dirty="0"/>
          </a:p>
        </p:txBody>
      </p:sp>
      <p:sp>
        <p:nvSpPr>
          <p:cNvPr id="7" name="Text 4"/>
          <p:cNvSpPr/>
          <p:nvPr/>
        </p:nvSpPr>
        <p:spPr>
          <a:xfrm>
            <a:off x="548640" y="1965960"/>
            <a:ext cx="10972800" cy="1188720"/>
          </a:xfrm>
          <a:prstGeom prst="rect">
            <a:avLst/>
          </a:prstGeom>
          <a:noFill/>
          <a:ln/>
        </p:spPr>
        <p:txBody>
          <a:bodyPr wrap="square" lIns="0" tIns="0" rIns="0" bIns="0" rtlCol="0" anchor="t"/>
          <a:lstStyle/>
          <a:p>
            <a:pPr indent="0" marL="0">
              <a:buNone/>
            </a:pPr>
            <a:r>
              <a:rPr lang="en-US" sz="1700" i="1" dirty="0">
                <a:solidFill>
                  <a:srgbClr val="EEEEEE"/>
                </a:solidFill>
                <a:latin typeface="Georgia" pitchFamily="34" charset="0"/>
                <a:ea typeface="Georgia" pitchFamily="34" charset="-122"/>
                <a:cs typeface="Georgia" pitchFamily="34" charset="-120"/>
              </a:rPr>
              <a:t>The Cape Town market is already culturally aligned with what we're building. It's where we launch. It's where the ticket demand starts. It's where the money comes from first.</a:t>
            </a:r>
            <a:endParaRPr lang="en-US" sz="1700" dirty="0"/>
          </a:p>
        </p:txBody>
      </p:sp>
      <p:sp>
        <p:nvSpPr>
          <p:cNvPr id="8" name="Shape 5"/>
          <p:cNvSpPr/>
          <p:nvPr/>
        </p:nvSpPr>
        <p:spPr>
          <a:xfrm>
            <a:off x="548640" y="3383280"/>
            <a:ext cx="5394960" cy="2834640"/>
          </a:xfrm>
          <a:prstGeom prst="rect">
            <a:avLst/>
          </a:prstGeom>
          <a:solidFill>
            <a:srgbClr val="141414"/>
          </a:solidFill>
          <a:ln w="6350">
            <a:solidFill>
              <a:srgbClr val="2A2A2A"/>
            </a:solidFill>
            <a:prstDash val="solid"/>
          </a:ln>
        </p:spPr>
      </p:sp>
      <p:sp>
        <p:nvSpPr>
          <p:cNvPr id="9" name="Text 6"/>
          <p:cNvSpPr/>
          <p:nvPr/>
        </p:nvSpPr>
        <p:spPr>
          <a:xfrm>
            <a:off x="731520" y="3566160"/>
            <a:ext cx="5029200" cy="320040"/>
          </a:xfrm>
          <a:prstGeom prst="rect">
            <a:avLst/>
          </a:prstGeom>
          <a:noFill/>
          <a:ln/>
        </p:spPr>
        <p:txBody>
          <a:bodyPr wrap="square" lIns="0" tIns="0" rIns="0" bIns="0" rtlCol="0" anchor="ctr"/>
          <a:lstStyle/>
          <a:p>
            <a:pPr indent="0" marL="0">
              <a:buNone/>
            </a:pPr>
            <a:r>
              <a:rPr lang="en-US" sz="900" b="1" spc="300" kern="0" dirty="0">
                <a:solidFill>
                  <a:srgbClr val="C9A84C"/>
                </a:solidFill>
                <a:latin typeface="Calibri" pitchFamily="34" charset="0"/>
                <a:ea typeface="Calibri" pitchFamily="34" charset="-122"/>
                <a:cs typeface="Calibri" pitchFamily="34" charset="-120"/>
              </a:rPr>
              <a:t>WHY CAPE TOWN</a:t>
            </a:r>
            <a:endParaRPr lang="en-US" sz="900" dirty="0"/>
          </a:p>
        </p:txBody>
      </p:sp>
      <p:sp>
        <p:nvSpPr>
          <p:cNvPr id="10" name="Text 7"/>
          <p:cNvSpPr/>
          <p:nvPr/>
        </p:nvSpPr>
        <p:spPr>
          <a:xfrm>
            <a:off x="731520" y="3886200"/>
            <a:ext cx="5029200" cy="457200"/>
          </a:xfrm>
          <a:prstGeom prst="rect">
            <a:avLst/>
          </a:prstGeom>
          <a:noFill/>
          <a:ln/>
        </p:spPr>
        <p:txBody>
          <a:bodyPr wrap="square" lIns="0" tIns="0" rIns="0" bIns="0" rtlCol="0" anchor="ctr"/>
          <a:lstStyle/>
          <a:p>
            <a:pPr indent="0" marL="0">
              <a:buNone/>
            </a:pPr>
            <a:r>
              <a:rPr lang="en-US" sz="1900" b="1" i="1" dirty="0">
                <a:solidFill>
                  <a:srgbClr val="EEEEEE"/>
                </a:solidFill>
                <a:latin typeface="Georgia" pitchFamily="34" charset="0"/>
                <a:ea typeface="Georgia" pitchFamily="34" charset="-122"/>
                <a:cs typeface="Georgia" pitchFamily="34" charset="-120"/>
              </a:rPr>
              <a:t>The aspirational consumer.</a:t>
            </a:r>
            <a:endParaRPr lang="en-US" sz="1900" dirty="0"/>
          </a:p>
        </p:txBody>
      </p:sp>
      <p:sp>
        <p:nvSpPr>
          <p:cNvPr id="11" name="Shape 8"/>
          <p:cNvSpPr/>
          <p:nvPr/>
        </p:nvSpPr>
        <p:spPr>
          <a:xfrm>
            <a:off x="777240" y="4526280"/>
            <a:ext cx="91440" cy="91440"/>
          </a:xfrm>
          <a:prstGeom prst="ellipse">
            <a:avLst/>
          </a:prstGeom>
          <a:solidFill>
            <a:srgbClr val="E11D2E"/>
          </a:solidFill>
          <a:ln w="12700">
            <a:solidFill>
              <a:srgbClr val="E11D2E"/>
            </a:solidFill>
            <a:prstDash val="solid"/>
          </a:ln>
        </p:spPr>
      </p:sp>
      <p:sp>
        <p:nvSpPr>
          <p:cNvPr id="12" name="Text 9"/>
          <p:cNvSpPr/>
          <p:nvPr/>
        </p:nvSpPr>
        <p:spPr>
          <a:xfrm>
            <a:off x="960120" y="4434840"/>
            <a:ext cx="4846320" cy="27432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Disposable income pattern closest to EU festival markets</a:t>
            </a:r>
            <a:endParaRPr lang="en-US" sz="1000" dirty="0"/>
          </a:p>
        </p:txBody>
      </p:sp>
      <p:sp>
        <p:nvSpPr>
          <p:cNvPr id="13" name="Shape 10"/>
          <p:cNvSpPr/>
          <p:nvPr/>
        </p:nvSpPr>
        <p:spPr>
          <a:xfrm>
            <a:off x="777240" y="4873752"/>
            <a:ext cx="91440" cy="91440"/>
          </a:xfrm>
          <a:prstGeom prst="ellipse">
            <a:avLst/>
          </a:prstGeom>
          <a:solidFill>
            <a:srgbClr val="E11D2E"/>
          </a:solidFill>
          <a:ln w="12700">
            <a:solidFill>
              <a:srgbClr val="E11D2E"/>
            </a:solidFill>
            <a:prstDash val="solid"/>
          </a:ln>
        </p:spPr>
      </p:sp>
      <p:sp>
        <p:nvSpPr>
          <p:cNvPr id="14" name="Text 11"/>
          <p:cNvSpPr/>
          <p:nvPr/>
        </p:nvSpPr>
        <p:spPr>
          <a:xfrm>
            <a:off x="960120" y="4782312"/>
            <a:ext cx="4846320" cy="27432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Existing international festival muscle memory — AfrikaBurn, Rocking the Daisies</a:t>
            </a:r>
            <a:endParaRPr lang="en-US" sz="1000" dirty="0"/>
          </a:p>
        </p:txBody>
      </p:sp>
      <p:sp>
        <p:nvSpPr>
          <p:cNvPr id="15" name="Shape 12"/>
          <p:cNvSpPr/>
          <p:nvPr/>
        </p:nvSpPr>
        <p:spPr>
          <a:xfrm>
            <a:off x="777240" y="5221224"/>
            <a:ext cx="91440" cy="91440"/>
          </a:xfrm>
          <a:prstGeom prst="ellipse">
            <a:avLst/>
          </a:prstGeom>
          <a:solidFill>
            <a:srgbClr val="E11D2E"/>
          </a:solidFill>
          <a:ln w="12700">
            <a:solidFill>
              <a:srgbClr val="E11D2E"/>
            </a:solidFill>
            <a:prstDash val="solid"/>
          </a:ln>
        </p:spPr>
      </p:sp>
      <p:sp>
        <p:nvSpPr>
          <p:cNvPr id="16" name="Text 13"/>
          <p:cNvSpPr/>
          <p:nvPr/>
        </p:nvSpPr>
        <p:spPr>
          <a:xfrm>
            <a:off x="960120" y="5129784"/>
            <a:ext cx="4846320" cy="27432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Venue infrastructure ready: Shimmy, Truth CT, The Silo, Zeitz MOCAA</a:t>
            </a:r>
            <a:endParaRPr lang="en-US" sz="1000" dirty="0"/>
          </a:p>
        </p:txBody>
      </p:sp>
      <p:sp>
        <p:nvSpPr>
          <p:cNvPr id="17" name="Shape 14"/>
          <p:cNvSpPr/>
          <p:nvPr/>
        </p:nvSpPr>
        <p:spPr>
          <a:xfrm>
            <a:off x="777240" y="5568696"/>
            <a:ext cx="91440" cy="91440"/>
          </a:xfrm>
          <a:prstGeom prst="ellipse">
            <a:avLst/>
          </a:prstGeom>
          <a:solidFill>
            <a:srgbClr val="E11D2E"/>
          </a:solidFill>
          <a:ln w="12700">
            <a:solidFill>
              <a:srgbClr val="E11D2E"/>
            </a:solidFill>
            <a:prstDash val="solid"/>
          </a:ln>
        </p:spPr>
      </p:sp>
      <p:sp>
        <p:nvSpPr>
          <p:cNvPr id="18" name="Text 15"/>
          <p:cNvSpPr/>
          <p:nvPr/>
        </p:nvSpPr>
        <p:spPr>
          <a:xfrm>
            <a:off x="960120" y="5477256"/>
            <a:ext cx="4846320" cy="27432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Summer calendar alignment — December is high season</a:t>
            </a:r>
            <a:endParaRPr lang="en-US" sz="1000" dirty="0"/>
          </a:p>
        </p:txBody>
      </p:sp>
      <p:sp>
        <p:nvSpPr>
          <p:cNvPr id="19" name="Shape 16"/>
          <p:cNvSpPr/>
          <p:nvPr/>
        </p:nvSpPr>
        <p:spPr>
          <a:xfrm>
            <a:off x="777240" y="5916168"/>
            <a:ext cx="91440" cy="91440"/>
          </a:xfrm>
          <a:prstGeom prst="ellipse">
            <a:avLst/>
          </a:prstGeom>
          <a:solidFill>
            <a:srgbClr val="E11D2E"/>
          </a:solidFill>
          <a:ln w="12700">
            <a:solidFill>
              <a:srgbClr val="E11D2E"/>
            </a:solidFill>
            <a:prstDash val="solid"/>
          </a:ln>
        </p:spPr>
      </p:sp>
      <p:sp>
        <p:nvSpPr>
          <p:cNvPr id="20" name="Text 17"/>
          <p:cNvSpPr/>
          <p:nvPr/>
        </p:nvSpPr>
        <p:spPr>
          <a:xfrm>
            <a:off x="960120" y="5824728"/>
            <a:ext cx="4846320" cy="27432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Tourism body incentives strongest here for international delegate inflow</a:t>
            </a:r>
            <a:endParaRPr lang="en-US" sz="1000" dirty="0"/>
          </a:p>
        </p:txBody>
      </p:sp>
      <p:sp>
        <p:nvSpPr>
          <p:cNvPr id="21" name="Shape 18"/>
          <p:cNvSpPr/>
          <p:nvPr/>
        </p:nvSpPr>
        <p:spPr>
          <a:xfrm>
            <a:off x="6217920" y="3383280"/>
            <a:ext cx="5394960" cy="2834640"/>
          </a:xfrm>
          <a:prstGeom prst="rect">
            <a:avLst/>
          </a:prstGeom>
          <a:solidFill>
            <a:srgbClr val="141414"/>
          </a:solidFill>
          <a:ln w="6350">
            <a:solidFill>
              <a:srgbClr val="2A2A2A"/>
            </a:solidFill>
            <a:prstDash val="solid"/>
          </a:ln>
        </p:spPr>
      </p:sp>
      <p:sp>
        <p:nvSpPr>
          <p:cNvPr id="22" name="Shape 19"/>
          <p:cNvSpPr/>
          <p:nvPr/>
        </p:nvSpPr>
        <p:spPr>
          <a:xfrm>
            <a:off x="6217920" y="3383280"/>
            <a:ext cx="54864" cy="2834640"/>
          </a:xfrm>
          <a:prstGeom prst="rect">
            <a:avLst/>
          </a:prstGeom>
          <a:solidFill>
            <a:srgbClr val="C9A84C"/>
          </a:solidFill>
          <a:ln w="12700">
            <a:solidFill>
              <a:srgbClr val="C9A84C"/>
            </a:solidFill>
            <a:prstDash val="solid"/>
          </a:ln>
        </p:spPr>
      </p:sp>
      <p:sp>
        <p:nvSpPr>
          <p:cNvPr id="23" name="Text 20"/>
          <p:cNvSpPr/>
          <p:nvPr/>
        </p:nvSpPr>
        <p:spPr>
          <a:xfrm>
            <a:off x="6400800" y="3566160"/>
            <a:ext cx="5029200" cy="320040"/>
          </a:xfrm>
          <a:prstGeom prst="rect">
            <a:avLst/>
          </a:prstGeom>
          <a:noFill/>
          <a:ln/>
        </p:spPr>
        <p:txBody>
          <a:bodyPr wrap="square" lIns="0" tIns="0" rIns="0" bIns="0" rtlCol="0" anchor="ctr"/>
          <a:lstStyle/>
          <a:p>
            <a:pPr indent="0" marL="0">
              <a:buNone/>
            </a:pPr>
            <a:r>
              <a:rPr lang="en-US" sz="900" b="1" spc="300" kern="0" dirty="0">
                <a:solidFill>
                  <a:srgbClr val="C9A84C"/>
                </a:solidFill>
                <a:latin typeface="Calibri" pitchFamily="34" charset="0"/>
                <a:ea typeface="Calibri" pitchFamily="34" charset="-122"/>
                <a:cs typeface="Calibri" pitchFamily="34" charset="-120"/>
              </a:rPr>
              <a:t>WHAT CT DELIVERS</a:t>
            </a:r>
            <a:endParaRPr lang="en-US" sz="900" dirty="0"/>
          </a:p>
        </p:txBody>
      </p:sp>
      <p:sp>
        <p:nvSpPr>
          <p:cNvPr id="24" name="Text 21"/>
          <p:cNvSpPr/>
          <p:nvPr/>
        </p:nvSpPr>
        <p:spPr>
          <a:xfrm>
            <a:off x="6400800" y="3886200"/>
            <a:ext cx="5029200" cy="457200"/>
          </a:xfrm>
          <a:prstGeom prst="rect">
            <a:avLst/>
          </a:prstGeom>
          <a:noFill/>
          <a:ln/>
        </p:spPr>
        <p:txBody>
          <a:bodyPr wrap="square" lIns="0" tIns="0" rIns="0" bIns="0" rtlCol="0" anchor="ctr"/>
          <a:lstStyle/>
          <a:p>
            <a:pPr indent="0" marL="0">
              <a:buNone/>
            </a:pPr>
            <a:r>
              <a:rPr lang="en-US" sz="1900" b="1" i="1" dirty="0">
                <a:solidFill>
                  <a:srgbClr val="C9A84C"/>
                </a:solidFill>
                <a:latin typeface="Georgia" pitchFamily="34" charset="0"/>
                <a:ea typeface="Georgia" pitchFamily="34" charset="-122"/>
                <a:cs typeface="Georgia" pitchFamily="34" charset="-120"/>
              </a:rPr>
              <a:t>60% of Year 1 revenue.</a:t>
            </a:r>
            <a:endParaRPr lang="en-US" sz="1900" dirty="0"/>
          </a:p>
        </p:txBody>
      </p:sp>
      <p:sp>
        <p:nvSpPr>
          <p:cNvPr id="25" name="Shape 22"/>
          <p:cNvSpPr/>
          <p:nvPr/>
        </p:nvSpPr>
        <p:spPr>
          <a:xfrm>
            <a:off x="6446520" y="4526280"/>
            <a:ext cx="91440" cy="91440"/>
          </a:xfrm>
          <a:prstGeom prst="ellipse">
            <a:avLst/>
          </a:prstGeom>
          <a:solidFill>
            <a:srgbClr val="C9A84C"/>
          </a:solidFill>
          <a:ln w="12700">
            <a:solidFill>
              <a:srgbClr val="C9A84C"/>
            </a:solidFill>
            <a:prstDash val="solid"/>
          </a:ln>
        </p:spPr>
      </p:sp>
      <p:sp>
        <p:nvSpPr>
          <p:cNvPr id="26" name="Text 23"/>
          <p:cNvSpPr/>
          <p:nvPr/>
        </p:nvSpPr>
        <p:spPr>
          <a:xfrm>
            <a:off x="6629400" y="4434840"/>
            <a:ext cx="4846320" cy="27432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4-day programme (days 4–7) — the anchor of the week</a:t>
            </a:r>
            <a:endParaRPr lang="en-US" sz="1000" dirty="0"/>
          </a:p>
        </p:txBody>
      </p:sp>
      <p:sp>
        <p:nvSpPr>
          <p:cNvPr id="27" name="Shape 24"/>
          <p:cNvSpPr/>
          <p:nvPr/>
        </p:nvSpPr>
        <p:spPr>
          <a:xfrm>
            <a:off x="6446520" y="4873752"/>
            <a:ext cx="91440" cy="91440"/>
          </a:xfrm>
          <a:prstGeom prst="ellipse">
            <a:avLst/>
          </a:prstGeom>
          <a:solidFill>
            <a:srgbClr val="C9A84C"/>
          </a:solidFill>
          <a:ln w="12700">
            <a:solidFill>
              <a:srgbClr val="C9A84C"/>
            </a:solidFill>
            <a:prstDash val="solid"/>
          </a:ln>
        </p:spPr>
      </p:sp>
      <p:sp>
        <p:nvSpPr>
          <p:cNvPr id="28" name="Text 25"/>
          <p:cNvSpPr/>
          <p:nvPr/>
        </p:nvSpPr>
        <p:spPr>
          <a:xfrm>
            <a:off x="6629400" y="4782312"/>
            <a:ext cx="4846320" cy="27432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Projected 28,000 ticket-buyers across venues</a:t>
            </a:r>
            <a:endParaRPr lang="en-US" sz="1000" dirty="0"/>
          </a:p>
        </p:txBody>
      </p:sp>
      <p:sp>
        <p:nvSpPr>
          <p:cNvPr id="29" name="Shape 26"/>
          <p:cNvSpPr/>
          <p:nvPr/>
        </p:nvSpPr>
        <p:spPr>
          <a:xfrm>
            <a:off x="6446520" y="5221224"/>
            <a:ext cx="91440" cy="91440"/>
          </a:xfrm>
          <a:prstGeom prst="ellipse">
            <a:avLst/>
          </a:prstGeom>
          <a:solidFill>
            <a:srgbClr val="C9A84C"/>
          </a:solidFill>
          <a:ln w="12700">
            <a:solidFill>
              <a:srgbClr val="C9A84C"/>
            </a:solidFill>
            <a:prstDash val="solid"/>
          </a:ln>
        </p:spPr>
      </p:sp>
      <p:sp>
        <p:nvSpPr>
          <p:cNvPr id="30" name="Text 27"/>
          <p:cNvSpPr/>
          <p:nvPr/>
        </p:nvSpPr>
        <p:spPr>
          <a:xfrm>
            <a:off x="6629400" y="5129784"/>
            <a:ext cx="4846320" cy="27432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R5M tourism-board partnership with Wesgro and City of Cape Town</a:t>
            </a:r>
            <a:endParaRPr lang="en-US" sz="1000" dirty="0"/>
          </a:p>
        </p:txBody>
      </p:sp>
      <p:sp>
        <p:nvSpPr>
          <p:cNvPr id="31" name="Shape 28"/>
          <p:cNvSpPr/>
          <p:nvPr/>
        </p:nvSpPr>
        <p:spPr>
          <a:xfrm>
            <a:off x="6446520" y="5568696"/>
            <a:ext cx="91440" cy="91440"/>
          </a:xfrm>
          <a:prstGeom prst="ellipse">
            <a:avLst/>
          </a:prstGeom>
          <a:solidFill>
            <a:srgbClr val="C9A84C"/>
          </a:solidFill>
          <a:ln w="12700">
            <a:solidFill>
              <a:srgbClr val="C9A84C"/>
            </a:solidFill>
            <a:prstDash val="solid"/>
          </a:ln>
        </p:spPr>
      </p:sp>
      <p:sp>
        <p:nvSpPr>
          <p:cNvPr id="32" name="Text 29"/>
          <p:cNvSpPr/>
          <p:nvPr/>
        </p:nvSpPr>
        <p:spPr>
          <a:xfrm>
            <a:off x="6629400" y="5477256"/>
            <a:ext cx="4846320" cy="27432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Shimmy Beach Club as House of Heineken CT hero venue</a:t>
            </a:r>
            <a:endParaRPr lang="en-US" sz="1000" dirty="0"/>
          </a:p>
        </p:txBody>
      </p:sp>
      <p:sp>
        <p:nvSpPr>
          <p:cNvPr id="33" name="Shape 30"/>
          <p:cNvSpPr/>
          <p:nvPr/>
        </p:nvSpPr>
        <p:spPr>
          <a:xfrm>
            <a:off x="6446520" y="5916168"/>
            <a:ext cx="91440" cy="91440"/>
          </a:xfrm>
          <a:prstGeom prst="ellipse">
            <a:avLst/>
          </a:prstGeom>
          <a:solidFill>
            <a:srgbClr val="C9A84C"/>
          </a:solidFill>
          <a:ln w="12700">
            <a:solidFill>
              <a:srgbClr val="C9A84C"/>
            </a:solidFill>
            <a:prstDash val="solid"/>
          </a:ln>
        </p:spPr>
      </p:sp>
      <p:sp>
        <p:nvSpPr>
          <p:cNvPr id="34" name="Text 31"/>
          <p:cNvSpPr/>
          <p:nvPr/>
        </p:nvSpPr>
        <p:spPr>
          <a:xfrm>
            <a:off x="6629400" y="5824728"/>
            <a:ext cx="4846320" cy="27432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The visual that sells ADW abroad — pictures and reel from CT travel globally</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A0A0A"/>
        </a:solidFill>
      </p:bgPr>
    </p:bg>
    <p:spTree>
      <p:nvGrpSpPr>
        <p:cNvPr id="1" name=""/>
        <p:cNvGrpSpPr/>
        <p:nvPr/>
      </p:nvGrpSpPr>
      <p:grpSpPr>
        <a:xfrm>
          <a:off x="0" y="0"/>
          <a:ext cx="0" cy="0"/>
          <a:chOff x="0" y="0"/>
          <a:chExt cx="0" cy="0"/>
        </a:xfrm>
      </p:grpSpPr>
      <p:pic>
        <p:nvPicPr>
          <p:cNvPr id="2" name="Image 0" descr="/home/claude/adw/adw-logo-transparent.png">    </p:cNvPr>
          <p:cNvPicPr>
            <a:picLocks noChangeAspect="1"/>
          </p:cNvPicPr>
          <p:nvPr/>
        </p:nvPicPr>
        <p:blipFill>
          <a:blip r:embed="rId1"/>
          <a:stretch>
            <a:fillRect/>
          </a:stretch>
        </p:blipFill>
        <p:spPr>
          <a:xfrm>
            <a:off x="11064240" y="320040"/>
            <a:ext cx="960120" cy="402336"/>
          </a:xfrm>
          <a:prstGeom prst="rect">
            <a:avLst/>
          </a:prstGeom>
        </p:spPr>
      </p:pic>
      <p:sp>
        <p:nvSpPr>
          <p:cNvPr id="3" name="Text 0"/>
          <p:cNvSpPr/>
          <p:nvPr/>
        </p:nvSpPr>
        <p:spPr>
          <a:xfrm>
            <a:off x="548640" y="411480"/>
            <a:ext cx="9144000" cy="274320"/>
          </a:xfrm>
          <a:prstGeom prst="rect">
            <a:avLst/>
          </a:prstGeom>
          <a:noFill/>
          <a:ln/>
        </p:spPr>
        <p:txBody>
          <a:bodyPr wrap="square" lIns="0" tIns="0" rIns="0" bIns="0" rtlCol="0" anchor="ctr"/>
          <a:lstStyle/>
          <a:p>
            <a:pPr indent="0" marL="0">
              <a:buNone/>
            </a:pPr>
            <a:r>
              <a:rPr lang="en-US" sz="1000" b="1" spc="500" kern="0" dirty="0">
                <a:solidFill>
                  <a:srgbClr val="E11D2E"/>
                </a:solidFill>
                <a:latin typeface="Calibri" pitchFamily="34" charset="0"/>
                <a:ea typeface="Calibri" pitchFamily="34" charset="-122"/>
                <a:cs typeface="Calibri" pitchFamily="34" charset="-120"/>
              </a:rPr>
              <a:t>WHERE THE BUSINESS HAPPENS</a:t>
            </a:r>
            <a:endParaRPr lang="en-US" sz="1000" dirty="0"/>
          </a:p>
        </p:txBody>
      </p:sp>
      <p:sp>
        <p:nvSpPr>
          <p:cNvPr id="4" name="Text 1"/>
          <p:cNvSpPr/>
          <p:nvPr/>
        </p:nvSpPr>
        <p:spPr>
          <a:xfrm>
            <a:off x="548640" y="731520"/>
            <a:ext cx="10515600" cy="914400"/>
          </a:xfrm>
          <a:prstGeom prst="rect">
            <a:avLst/>
          </a:prstGeom>
          <a:noFill/>
          <a:ln/>
        </p:spPr>
        <p:txBody>
          <a:bodyPr wrap="square" lIns="0" tIns="0" rIns="0" bIns="0" rtlCol="0" anchor="t"/>
          <a:lstStyle/>
          <a:p>
            <a:pPr indent="0" marL="0">
              <a:buNone/>
            </a:pPr>
            <a:r>
              <a:rPr lang="en-US" sz="3200" b="1" dirty="0">
                <a:solidFill>
                  <a:srgbClr val="EEEEEE"/>
                </a:solidFill>
                <a:latin typeface="Georgia" pitchFamily="34" charset="0"/>
                <a:ea typeface="Georgia" pitchFamily="34" charset="-122"/>
                <a:cs typeface="Georgia" pitchFamily="34" charset="-120"/>
              </a:rPr>
              <a:t>Johannesburg anchors.</a:t>
            </a:r>
            <a:endParaRPr lang="en-US" sz="3200" dirty="0"/>
          </a:p>
        </p:txBody>
      </p:sp>
      <p:sp>
        <p:nvSpPr>
          <p:cNvPr id="5" name="Text 2"/>
          <p:cNvSpPr/>
          <p:nvPr/>
        </p:nvSpPr>
        <p:spPr>
          <a:xfrm>
            <a:off x="548640" y="6446520"/>
            <a:ext cx="7315200" cy="274320"/>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HEINEKEN × ADW 2026   ·   MAIN PARTNER PITCH</a:t>
            </a:r>
            <a:endParaRPr lang="en-US" sz="800" dirty="0"/>
          </a:p>
        </p:txBody>
      </p:sp>
      <p:sp>
        <p:nvSpPr>
          <p:cNvPr id="6" name="Text 3"/>
          <p:cNvSpPr/>
          <p:nvPr/>
        </p:nvSpPr>
        <p:spPr>
          <a:xfrm>
            <a:off x="10515600" y="6446520"/>
            <a:ext cx="1097280" cy="274320"/>
          </a:xfrm>
          <a:prstGeom prst="rect">
            <a:avLst/>
          </a:prstGeom>
          <a:noFill/>
          <a:ln/>
        </p:spPr>
        <p:txBody>
          <a:bodyPr wrap="square" lIns="0" tIns="0" rIns="0" bIns="0" rtlCol="0" anchor="ctr"/>
          <a:lstStyle/>
          <a:p>
            <a:pPr algn="r" indent="0" marL="0">
              <a:buNone/>
            </a:pPr>
            <a:r>
              <a:rPr lang="en-US" sz="800" spc="200" kern="0" dirty="0">
                <a:solidFill>
                  <a:srgbClr val="6B6B6B"/>
                </a:solidFill>
                <a:latin typeface="Calibri" pitchFamily="34" charset="0"/>
                <a:ea typeface="Calibri" pitchFamily="34" charset="-122"/>
                <a:cs typeface="Calibri" pitchFamily="34" charset="-120"/>
              </a:rPr>
              <a:t>06 / 17</a:t>
            </a:r>
            <a:endParaRPr lang="en-US" sz="800" dirty="0"/>
          </a:p>
        </p:txBody>
      </p:sp>
      <p:sp>
        <p:nvSpPr>
          <p:cNvPr id="7" name="Text 4"/>
          <p:cNvSpPr/>
          <p:nvPr/>
        </p:nvSpPr>
        <p:spPr>
          <a:xfrm>
            <a:off x="548640" y="1965960"/>
            <a:ext cx="10972800" cy="1188720"/>
          </a:xfrm>
          <a:prstGeom prst="rect">
            <a:avLst/>
          </a:prstGeom>
          <a:noFill/>
          <a:ln/>
        </p:spPr>
        <p:txBody>
          <a:bodyPr wrap="square" lIns="0" tIns="0" rIns="0" bIns="0" rtlCol="0" anchor="t"/>
          <a:lstStyle/>
          <a:p>
            <a:pPr indent="0" marL="0">
              <a:buNone/>
            </a:pPr>
            <a:r>
              <a:rPr lang="en-US" sz="1700" i="1" dirty="0">
                <a:solidFill>
                  <a:srgbClr val="EEEEEE"/>
                </a:solidFill>
                <a:latin typeface="Georgia" pitchFamily="34" charset="0"/>
                <a:ea typeface="Georgia" pitchFamily="34" charset="-122"/>
                <a:cs typeface="Georgia" pitchFamily="34" charset="-120"/>
              </a:rPr>
              <a:t>Cape Town drives the ticket story. Johannesburg does something CT cannot: it hosts the industry. This is where ADW becomes a permanent business, not a festival.</a:t>
            </a:r>
            <a:endParaRPr lang="en-US" sz="1700" dirty="0"/>
          </a:p>
        </p:txBody>
      </p:sp>
      <p:sp>
        <p:nvSpPr>
          <p:cNvPr id="8" name="Shape 5"/>
          <p:cNvSpPr/>
          <p:nvPr/>
        </p:nvSpPr>
        <p:spPr>
          <a:xfrm>
            <a:off x="548640" y="3383280"/>
            <a:ext cx="5440680" cy="1280160"/>
          </a:xfrm>
          <a:prstGeom prst="rect">
            <a:avLst/>
          </a:prstGeom>
          <a:solidFill>
            <a:srgbClr val="141414"/>
          </a:solidFill>
          <a:ln w="6350">
            <a:solidFill>
              <a:srgbClr val="2A2A2A"/>
            </a:solidFill>
            <a:prstDash val="solid"/>
          </a:ln>
        </p:spPr>
      </p:sp>
      <p:sp>
        <p:nvSpPr>
          <p:cNvPr id="9" name="Text 6"/>
          <p:cNvSpPr/>
          <p:nvPr/>
        </p:nvSpPr>
        <p:spPr>
          <a:xfrm>
            <a:off x="777240" y="3520440"/>
            <a:ext cx="2560320" cy="457200"/>
          </a:xfrm>
          <a:prstGeom prst="rect">
            <a:avLst/>
          </a:prstGeom>
          <a:noFill/>
          <a:ln/>
        </p:spPr>
        <p:txBody>
          <a:bodyPr wrap="square" lIns="0" tIns="0" rIns="0" bIns="0" rtlCol="0" anchor="t"/>
          <a:lstStyle/>
          <a:p>
            <a:pPr indent="0" marL="0">
              <a:buNone/>
            </a:pPr>
            <a:r>
              <a:rPr lang="en-US" sz="2200" b="1" dirty="0">
                <a:solidFill>
                  <a:srgbClr val="C9A84C"/>
                </a:solidFill>
                <a:latin typeface="Georgia" pitchFamily="34" charset="0"/>
                <a:ea typeface="Georgia" pitchFamily="34" charset="-122"/>
                <a:cs typeface="Georgia" pitchFamily="34" charset="-120"/>
              </a:rPr>
              <a:t>3 days</a:t>
            </a:r>
            <a:endParaRPr lang="en-US" sz="2200" dirty="0"/>
          </a:p>
        </p:txBody>
      </p:sp>
      <p:sp>
        <p:nvSpPr>
          <p:cNvPr id="10" name="Text 7"/>
          <p:cNvSpPr/>
          <p:nvPr/>
        </p:nvSpPr>
        <p:spPr>
          <a:xfrm>
            <a:off x="777240" y="4023360"/>
            <a:ext cx="2560320" cy="320040"/>
          </a:xfrm>
          <a:prstGeom prst="rect">
            <a:avLst/>
          </a:prstGeom>
          <a:noFill/>
          <a:ln/>
        </p:spPr>
        <p:txBody>
          <a:bodyPr wrap="square" lIns="0" tIns="0" rIns="0" bIns="0" rtlCol="0" anchor="ctr"/>
          <a:lstStyle/>
          <a:p>
            <a:pPr indent="0" marL="0">
              <a:buNone/>
            </a:pPr>
            <a:r>
              <a:rPr lang="en-US" sz="900" b="1" spc="250" kern="0" dirty="0">
                <a:solidFill>
                  <a:srgbClr val="E11D2E"/>
                </a:solidFill>
                <a:latin typeface="Calibri" pitchFamily="34" charset="0"/>
                <a:ea typeface="Calibri" pitchFamily="34" charset="-122"/>
                <a:cs typeface="Calibri" pitchFamily="34" charset="-120"/>
              </a:rPr>
              <a:t>INDUSTRY CONFERENCE</a:t>
            </a:r>
            <a:endParaRPr lang="en-US" sz="900" dirty="0"/>
          </a:p>
        </p:txBody>
      </p:sp>
      <p:sp>
        <p:nvSpPr>
          <p:cNvPr id="11" name="Text 8"/>
          <p:cNvSpPr/>
          <p:nvPr/>
        </p:nvSpPr>
        <p:spPr>
          <a:xfrm>
            <a:off x="3383280" y="3547872"/>
            <a:ext cx="2468880" cy="105156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ADW Pro. Panels, keynotes, pitch sessions. 600+ delegates. International label executives flown in — this is where next year's deals are done.</a:t>
            </a:r>
            <a:endParaRPr lang="en-US" sz="1000" dirty="0"/>
          </a:p>
        </p:txBody>
      </p:sp>
      <p:sp>
        <p:nvSpPr>
          <p:cNvPr id="12" name="Shape 9"/>
          <p:cNvSpPr/>
          <p:nvPr/>
        </p:nvSpPr>
        <p:spPr>
          <a:xfrm>
            <a:off x="6126480" y="3383280"/>
            <a:ext cx="5440680" cy="1280160"/>
          </a:xfrm>
          <a:prstGeom prst="rect">
            <a:avLst/>
          </a:prstGeom>
          <a:solidFill>
            <a:srgbClr val="141414"/>
          </a:solidFill>
          <a:ln w="6350">
            <a:solidFill>
              <a:srgbClr val="2A2A2A"/>
            </a:solidFill>
            <a:prstDash val="solid"/>
          </a:ln>
        </p:spPr>
      </p:sp>
      <p:sp>
        <p:nvSpPr>
          <p:cNvPr id="13" name="Text 10"/>
          <p:cNvSpPr/>
          <p:nvPr/>
        </p:nvSpPr>
        <p:spPr>
          <a:xfrm>
            <a:off x="6355080" y="3520440"/>
            <a:ext cx="2560320" cy="457200"/>
          </a:xfrm>
          <a:prstGeom prst="rect">
            <a:avLst/>
          </a:prstGeom>
          <a:noFill/>
          <a:ln/>
        </p:spPr>
        <p:txBody>
          <a:bodyPr wrap="square" lIns="0" tIns="0" rIns="0" bIns="0" rtlCol="0" anchor="t"/>
          <a:lstStyle/>
          <a:p>
            <a:pPr indent="0" marL="0">
              <a:buNone/>
            </a:pPr>
            <a:r>
              <a:rPr lang="en-US" sz="2200" b="1" dirty="0">
                <a:solidFill>
                  <a:srgbClr val="C9A84C"/>
                </a:solidFill>
                <a:latin typeface="Georgia" pitchFamily="34" charset="0"/>
                <a:ea typeface="Georgia" pitchFamily="34" charset="-122"/>
                <a:cs typeface="Georgia" pitchFamily="34" charset="-120"/>
              </a:rPr>
              <a:t>The Awards</a:t>
            </a:r>
            <a:endParaRPr lang="en-US" sz="2200" dirty="0"/>
          </a:p>
        </p:txBody>
      </p:sp>
      <p:sp>
        <p:nvSpPr>
          <p:cNvPr id="14" name="Text 11"/>
          <p:cNvSpPr/>
          <p:nvPr/>
        </p:nvSpPr>
        <p:spPr>
          <a:xfrm>
            <a:off x="6355080" y="4023360"/>
            <a:ext cx="2560320" cy="320040"/>
          </a:xfrm>
          <a:prstGeom prst="rect">
            <a:avLst/>
          </a:prstGeom>
          <a:noFill/>
          <a:ln/>
        </p:spPr>
        <p:txBody>
          <a:bodyPr wrap="square" lIns="0" tIns="0" rIns="0" bIns="0" rtlCol="0" anchor="ctr"/>
          <a:lstStyle/>
          <a:p>
            <a:pPr indent="0" marL="0">
              <a:buNone/>
            </a:pPr>
            <a:r>
              <a:rPr lang="en-US" sz="900" b="1" spc="250" kern="0" dirty="0">
                <a:solidFill>
                  <a:srgbClr val="E11D2E"/>
                </a:solidFill>
                <a:latin typeface="Calibri" pitchFamily="34" charset="0"/>
                <a:ea typeface="Calibri" pitchFamily="34" charset="-122"/>
                <a:cs typeface="Calibri" pitchFamily="34" charset="-120"/>
              </a:rPr>
              <a:t>AT ROCKETS BRYANSTON</a:t>
            </a:r>
            <a:endParaRPr lang="en-US" sz="900" dirty="0"/>
          </a:p>
        </p:txBody>
      </p:sp>
      <p:sp>
        <p:nvSpPr>
          <p:cNvPr id="15" name="Text 12"/>
          <p:cNvSpPr/>
          <p:nvPr/>
        </p:nvSpPr>
        <p:spPr>
          <a:xfrm>
            <a:off x="8961120" y="3547872"/>
            <a:ext cx="2468880" cy="105156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First South African industry awards ceremony. Broadcast-grade. Red carpet. Heineken's presenting-sponsor stage. JHB hosts this every year from now.</a:t>
            </a:r>
            <a:endParaRPr lang="en-US" sz="1000" dirty="0"/>
          </a:p>
        </p:txBody>
      </p:sp>
      <p:sp>
        <p:nvSpPr>
          <p:cNvPr id="16" name="Shape 13"/>
          <p:cNvSpPr/>
          <p:nvPr/>
        </p:nvSpPr>
        <p:spPr>
          <a:xfrm>
            <a:off x="548640" y="4800600"/>
            <a:ext cx="5440680" cy="1280160"/>
          </a:xfrm>
          <a:prstGeom prst="rect">
            <a:avLst/>
          </a:prstGeom>
          <a:solidFill>
            <a:srgbClr val="141414"/>
          </a:solidFill>
          <a:ln w="6350">
            <a:solidFill>
              <a:srgbClr val="2A2A2A"/>
            </a:solidFill>
            <a:prstDash val="solid"/>
          </a:ln>
        </p:spPr>
      </p:sp>
      <p:sp>
        <p:nvSpPr>
          <p:cNvPr id="17" name="Text 14"/>
          <p:cNvSpPr/>
          <p:nvPr/>
        </p:nvSpPr>
        <p:spPr>
          <a:xfrm>
            <a:off x="777240" y="4937760"/>
            <a:ext cx="2560320" cy="457200"/>
          </a:xfrm>
          <a:prstGeom prst="rect">
            <a:avLst/>
          </a:prstGeom>
          <a:noFill/>
          <a:ln/>
        </p:spPr>
        <p:txBody>
          <a:bodyPr wrap="square" lIns="0" tIns="0" rIns="0" bIns="0" rtlCol="0" anchor="t"/>
          <a:lstStyle/>
          <a:p>
            <a:pPr indent="0" marL="0">
              <a:buNone/>
            </a:pPr>
            <a:r>
              <a:rPr lang="en-US" sz="2200" b="1" dirty="0">
                <a:solidFill>
                  <a:srgbClr val="C9A84C"/>
                </a:solidFill>
                <a:latin typeface="Georgia" pitchFamily="34" charset="0"/>
                <a:ea typeface="Georgia" pitchFamily="34" charset="-122"/>
                <a:cs typeface="Georgia" pitchFamily="34" charset="-120"/>
              </a:rPr>
              <a:t>House of</a:t>
            </a:r>
            <a:endParaRPr lang="en-US" sz="2200" dirty="0"/>
          </a:p>
        </p:txBody>
      </p:sp>
      <p:sp>
        <p:nvSpPr>
          <p:cNvPr id="18" name="Text 15"/>
          <p:cNvSpPr/>
          <p:nvPr/>
        </p:nvSpPr>
        <p:spPr>
          <a:xfrm>
            <a:off x="777240" y="5440680"/>
            <a:ext cx="2560320" cy="320040"/>
          </a:xfrm>
          <a:prstGeom prst="rect">
            <a:avLst/>
          </a:prstGeom>
          <a:noFill/>
          <a:ln/>
        </p:spPr>
        <p:txBody>
          <a:bodyPr wrap="square" lIns="0" tIns="0" rIns="0" bIns="0" rtlCol="0" anchor="ctr"/>
          <a:lstStyle/>
          <a:p>
            <a:pPr indent="0" marL="0">
              <a:buNone/>
            </a:pPr>
            <a:r>
              <a:rPr lang="en-US" sz="900" b="1" spc="250" kern="0" dirty="0">
                <a:solidFill>
                  <a:srgbClr val="E11D2E"/>
                </a:solidFill>
                <a:latin typeface="Calibri" pitchFamily="34" charset="0"/>
                <a:ea typeface="Calibri" pitchFamily="34" charset="-122"/>
                <a:cs typeface="Calibri" pitchFamily="34" charset="-120"/>
              </a:rPr>
              <a:t>HEINEKEN · JHB HERO</a:t>
            </a:r>
            <a:endParaRPr lang="en-US" sz="900" dirty="0"/>
          </a:p>
        </p:txBody>
      </p:sp>
      <p:sp>
        <p:nvSpPr>
          <p:cNvPr id="19" name="Text 16"/>
          <p:cNvSpPr/>
          <p:nvPr/>
        </p:nvSpPr>
        <p:spPr>
          <a:xfrm>
            <a:off x="3383280" y="4965192"/>
            <a:ext cx="2468880" cy="105156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Rockets Bryanston main-floor takeover — 3-day anchor. Delegate lounge, content studio, Heineken Bar, public DJ stage. Scale version of ADE's Felix Meritis.</a:t>
            </a:r>
            <a:endParaRPr lang="en-US" sz="1000" dirty="0"/>
          </a:p>
        </p:txBody>
      </p:sp>
      <p:sp>
        <p:nvSpPr>
          <p:cNvPr id="20" name="Shape 17"/>
          <p:cNvSpPr/>
          <p:nvPr/>
        </p:nvSpPr>
        <p:spPr>
          <a:xfrm>
            <a:off x="6126480" y="4800600"/>
            <a:ext cx="5440680" cy="1280160"/>
          </a:xfrm>
          <a:prstGeom prst="rect">
            <a:avLst/>
          </a:prstGeom>
          <a:solidFill>
            <a:srgbClr val="141414"/>
          </a:solidFill>
          <a:ln w="6350">
            <a:solidFill>
              <a:srgbClr val="2A2A2A"/>
            </a:solidFill>
            <a:prstDash val="solid"/>
          </a:ln>
        </p:spPr>
      </p:sp>
      <p:sp>
        <p:nvSpPr>
          <p:cNvPr id="21" name="Text 18"/>
          <p:cNvSpPr/>
          <p:nvPr/>
        </p:nvSpPr>
        <p:spPr>
          <a:xfrm>
            <a:off x="6355080" y="4937760"/>
            <a:ext cx="2560320" cy="457200"/>
          </a:xfrm>
          <a:prstGeom prst="rect">
            <a:avLst/>
          </a:prstGeom>
          <a:noFill/>
          <a:ln/>
        </p:spPr>
        <p:txBody>
          <a:bodyPr wrap="square" lIns="0" tIns="0" rIns="0" bIns="0" rtlCol="0" anchor="t"/>
          <a:lstStyle/>
          <a:p>
            <a:pPr indent="0" marL="0">
              <a:buNone/>
            </a:pPr>
            <a:r>
              <a:rPr lang="en-US" sz="2200" b="1" dirty="0">
                <a:solidFill>
                  <a:srgbClr val="C9A84C"/>
                </a:solidFill>
                <a:latin typeface="Georgia" pitchFamily="34" charset="0"/>
                <a:ea typeface="Georgia" pitchFamily="34" charset="-122"/>
                <a:cs typeface="Georgia" pitchFamily="34" charset="-120"/>
              </a:rPr>
              <a:t>Deal-making</a:t>
            </a:r>
            <a:endParaRPr lang="en-US" sz="2200" dirty="0"/>
          </a:p>
        </p:txBody>
      </p:sp>
      <p:sp>
        <p:nvSpPr>
          <p:cNvPr id="22" name="Text 19"/>
          <p:cNvSpPr/>
          <p:nvPr/>
        </p:nvSpPr>
        <p:spPr>
          <a:xfrm>
            <a:off x="6355080" y="5440680"/>
            <a:ext cx="2560320" cy="320040"/>
          </a:xfrm>
          <a:prstGeom prst="rect">
            <a:avLst/>
          </a:prstGeom>
          <a:noFill/>
          <a:ln/>
        </p:spPr>
        <p:txBody>
          <a:bodyPr wrap="square" lIns="0" tIns="0" rIns="0" bIns="0" rtlCol="0" anchor="ctr"/>
          <a:lstStyle/>
          <a:p>
            <a:pPr indent="0" marL="0">
              <a:buNone/>
            </a:pPr>
            <a:r>
              <a:rPr lang="en-US" sz="900" b="1" spc="250" kern="0" dirty="0">
                <a:solidFill>
                  <a:srgbClr val="E11D2E"/>
                </a:solidFill>
                <a:latin typeface="Calibri" pitchFamily="34" charset="0"/>
                <a:ea typeface="Calibri" pitchFamily="34" charset="-122"/>
                <a:cs typeface="Calibri" pitchFamily="34" charset="-120"/>
              </a:rPr>
              <a:t>ADW CONNECT ACTIVE</a:t>
            </a:r>
            <a:endParaRPr lang="en-US" sz="900" dirty="0"/>
          </a:p>
        </p:txBody>
      </p:sp>
      <p:sp>
        <p:nvSpPr>
          <p:cNvPr id="23" name="Text 20"/>
          <p:cNvSpPr/>
          <p:nvPr/>
        </p:nvSpPr>
        <p:spPr>
          <a:xfrm>
            <a:off x="8961120" y="4965192"/>
            <a:ext cx="2468880" cy="1051560"/>
          </a:xfrm>
          <a:prstGeom prst="rect">
            <a:avLst/>
          </a:prstGeom>
          <a:noFill/>
          <a:ln/>
        </p:spPr>
        <p:txBody>
          <a:bodyPr wrap="square" lIns="0" tIns="0" rIns="0" bIns="0" rtlCol="0" anchor="t"/>
          <a:lstStyle/>
          <a:p>
            <a:pPr indent="0" marL="0">
              <a:buNone/>
            </a:pPr>
            <a:r>
              <a:rPr lang="en-US" sz="1000" dirty="0">
                <a:solidFill>
                  <a:srgbClr val="EEEEEE"/>
                </a:solidFill>
                <a:latin typeface="Calibri" pitchFamily="34" charset="0"/>
                <a:ea typeface="Calibri" pitchFamily="34" charset="-122"/>
                <a:cs typeface="Calibri" pitchFamily="34" charset="-120"/>
              </a:rPr>
              <a:t>Year-round matchmaking platform goes live during JHB days. Heineken's marketing and innovation teams get full access. Target: 200+ confirmed 1:1 meetings.</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A0A0A"/>
        </a:solidFill>
      </p:bgPr>
    </p:bg>
    <p:spTree>
      <p:nvGrpSpPr>
        <p:cNvPr id="1" name=""/>
        <p:cNvGrpSpPr/>
        <p:nvPr/>
      </p:nvGrpSpPr>
      <p:grpSpPr>
        <a:xfrm>
          <a:off x="0" y="0"/>
          <a:ext cx="0" cy="0"/>
          <a:chOff x="0" y="0"/>
          <a:chExt cx="0" cy="0"/>
        </a:xfrm>
      </p:grpSpPr>
      <p:pic>
        <p:nvPicPr>
          <p:cNvPr id="2" name="Image 0" descr="/home/claude/adw/adw-logo-transparent.png">    </p:cNvPr>
          <p:cNvPicPr>
            <a:picLocks noChangeAspect="1"/>
          </p:cNvPicPr>
          <p:nvPr/>
        </p:nvPicPr>
        <p:blipFill>
          <a:blip r:embed="rId1"/>
          <a:stretch>
            <a:fillRect/>
          </a:stretch>
        </p:blipFill>
        <p:spPr>
          <a:xfrm>
            <a:off x="11064240" y="320040"/>
            <a:ext cx="960120" cy="402336"/>
          </a:xfrm>
          <a:prstGeom prst="rect">
            <a:avLst/>
          </a:prstGeom>
        </p:spPr>
      </p:pic>
      <p:sp>
        <p:nvSpPr>
          <p:cNvPr id="3" name="Text 0"/>
          <p:cNvSpPr/>
          <p:nvPr/>
        </p:nvSpPr>
        <p:spPr>
          <a:xfrm>
            <a:off x="548640" y="411480"/>
            <a:ext cx="9144000" cy="274320"/>
          </a:xfrm>
          <a:prstGeom prst="rect">
            <a:avLst/>
          </a:prstGeom>
          <a:noFill/>
          <a:ln/>
        </p:spPr>
        <p:txBody>
          <a:bodyPr wrap="square" lIns="0" tIns="0" rIns="0" bIns="0" rtlCol="0" anchor="ctr"/>
          <a:lstStyle/>
          <a:p>
            <a:pPr indent="0" marL="0">
              <a:buNone/>
            </a:pPr>
            <a:r>
              <a:rPr lang="en-US" sz="1000" b="1" spc="500" kern="0" dirty="0">
                <a:solidFill>
                  <a:srgbClr val="E11D2E"/>
                </a:solidFill>
                <a:latin typeface="Calibri" pitchFamily="34" charset="0"/>
                <a:ea typeface="Calibri" pitchFamily="34" charset="-122"/>
                <a:cs typeface="Calibri" pitchFamily="34" charset="-120"/>
              </a:rPr>
              <a:t>THE BUILD-UP STRATEGY</a:t>
            </a:r>
            <a:endParaRPr lang="en-US" sz="1000" dirty="0"/>
          </a:p>
        </p:txBody>
      </p:sp>
      <p:sp>
        <p:nvSpPr>
          <p:cNvPr id="4" name="Text 1"/>
          <p:cNvSpPr/>
          <p:nvPr/>
        </p:nvSpPr>
        <p:spPr>
          <a:xfrm>
            <a:off x="548640" y="731520"/>
            <a:ext cx="10515600" cy="914400"/>
          </a:xfrm>
          <a:prstGeom prst="rect">
            <a:avLst/>
          </a:prstGeom>
          <a:noFill/>
          <a:ln/>
        </p:spPr>
        <p:txBody>
          <a:bodyPr wrap="square" lIns="0" tIns="0" rIns="0" bIns="0" rtlCol="0" anchor="t"/>
          <a:lstStyle/>
          <a:p>
            <a:pPr indent="0" marL="0">
              <a:buNone/>
            </a:pPr>
            <a:r>
              <a:rPr lang="en-US" sz="3200" b="1" dirty="0">
                <a:solidFill>
                  <a:srgbClr val="EEEEEE"/>
                </a:solidFill>
                <a:latin typeface="Georgia" pitchFamily="34" charset="0"/>
                <a:ea typeface="Georgia" pitchFamily="34" charset="-122"/>
                <a:cs typeface="Georgia" pitchFamily="34" charset="-120"/>
              </a:rPr>
              <a:t>Six build-ups. One payoff.</a:t>
            </a:r>
            <a:endParaRPr lang="en-US" sz="3200" dirty="0"/>
          </a:p>
        </p:txBody>
      </p:sp>
      <p:sp>
        <p:nvSpPr>
          <p:cNvPr id="5" name="Text 2"/>
          <p:cNvSpPr/>
          <p:nvPr/>
        </p:nvSpPr>
        <p:spPr>
          <a:xfrm>
            <a:off x="548640" y="6446520"/>
            <a:ext cx="7315200" cy="274320"/>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HEINEKEN × ADW 2026   ·   MAIN PARTNER PITCH</a:t>
            </a:r>
            <a:endParaRPr lang="en-US" sz="800" dirty="0"/>
          </a:p>
        </p:txBody>
      </p:sp>
      <p:sp>
        <p:nvSpPr>
          <p:cNvPr id="6" name="Text 3"/>
          <p:cNvSpPr/>
          <p:nvPr/>
        </p:nvSpPr>
        <p:spPr>
          <a:xfrm>
            <a:off x="10515600" y="6446520"/>
            <a:ext cx="1097280" cy="274320"/>
          </a:xfrm>
          <a:prstGeom prst="rect">
            <a:avLst/>
          </a:prstGeom>
          <a:noFill/>
          <a:ln/>
        </p:spPr>
        <p:txBody>
          <a:bodyPr wrap="square" lIns="0" tIns="0" rIns="0" bIns="0" rtlCol="0" anchor="ctr"/>
          <a:lstStyle/>
          <a:p>
            <a:pPr algn="r" indent="0" marL="0">
              <a:buNone/>
            </a:pPr>
            <a:r>
              <a:rPr lang="en-US" sz="800" spc="200" kern="0" dirty="0">
                <a:solidFill>
                  <a:srgbClr val="6B6B6B"/>
                </a:solidFill>
                <a:latin typeface="Calibri" pitchFamily="34" charset="0"/>
                <a:ea typeface="Calibri" pitchFamily="34" charset="-122"/>
                <a:cs typeface="Calibri" pitchFamily="34" charset="-120"/>
              </a:rPr>
              <a:t>07 / 17</a:t>
            </a:r>
            <a:endParaRPr lang="en-US" sz="800" dirty="0"/>
          </a:p>
        </p:txBody>
      </p:sp>
      <p:sp>
        <p:nvSpPr>
          <p:cNvPr id="7" name="Text 4"/>
          <p:cNvSpPr/>
          <p:nvPr/>
        </p:nvSpPr>
        <p:spPr>
          <a:xfrm>
            <a:off x="548640" y="1965960"/>
            <a:ext cx="10972800" cy="731520"/>
          </a:xfrm>
          <a:prstGeom prst="rect">
            <a:avLst/>
          </a:prstGeom>
          <a:noFill/>
          <a:ln/>
        </p:spPr>
        <p:txBody>
          <a:bodyPr wrap="square" lIns="0" tIns="0" rIns="0" bIns="0" rtlCol="0" anchor="t"/>
          <a:lstStyle/>
          <a:p>
            <a:pPr indent="0" marL="0">
              <a:buNone/>
            </a:pPr>
            <a:r>
              <a:rPr lang="en-US" sz="1300" dirty="0">
                <a:solidFill>
                  <a:srgbClr val="EEEEEE"/>
                </a:solidFill>
                <a:latin typeface="Calibri" pitchFamily="34" charset="0"/>
                <a:ea typeface="Calibri" pitchFamily="34" charset="-122"/>
                <a:cs typeface="Calibri" pitchFamily="34" charset="-120"/>
              </a:rPr>
              <a:t>The December event is not the campaign. The six months leading up to it are. Each build-up is a Heineken sales moment, a content capture, and a demand-driver for ADW tickets.</a:t>
            </a:r>
            <a:endParaRPr lang="en-US" sz="1300" dirty="0"/>
          </a:p>
        </p:txBody>
      </p:sp>
      <p:sp>
        <p:nvSpPr>
          <p:cNvPr id="8" name="Text 5"/>
          <p:cNvSpPr/>
          <p:nvPr/>
        </p:nvSpPr>
        <p:spPr>
          <a:xfrm>
            <a:off x="548640" y="3063240"/>
            <a:ext cx="914400" cy="228600"/>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DEMAND</a:t>
            </a:r>
            <a:endParaRPr lang="en-US" sz="800" dirty="0"/>
          </a:p>
        </p:txBody>
      </p:sp>
      <p:sp>
        <p:nvSpPr>
          <p:cNvPr id="9" name="Shape 6"/>
          <p:cNvSpPr/>
          <p:nvPr/>
        </p:nvSpPr>
        <p:spPr>
          <a:xfrm>
            <a:off x="1188720" y="5486400"/>
            <a:ext cx="1463040" cy="-274320"/>
          </a:xfrm>
          <a:prstGeom prst="line">
            <a:avLst/>
          </a:prstGeom>
          <a:noFill/>
          <a:ln w="19050">
            <a:solidFill>
              <a:srgbClr val="C9A84C"/>
            </a:solidFill>
            <a:prstDash val="solid"/>
          </a:ln>
        </p:spPr>
      </p:sp>
      <p:sp>
        <p:nvSpPr>
          <p:cNvPr id="10" name="Shape 7"/>
          <p:cNvSpPr/>
          <p:nvPr/>
        </p:nvSpPr>
        <p:spPr>
          <a:xfrm>
            <a:off x="2651760" y="5212080"/>
            <a:ext cx="1463040" cy="-365760"/>
          </a:xfrm>
          <a:prstGeom prst="line">
            <a:avLst/>
          </a:prstGeom>
          <a:noFill/>
          <a:ln w="19050">
            <a:solidFill>
              <a:srgbClr val="C9A84C"/>
            </a:solidFill>
            <a:prstDash val="solid"/>
          </a:ln>
        </p:spPr>
      </p:sp>
      <p:sp>
        <p:nvSpPr>
          <p:cNvPr id="11" name="Shape 8"/>
          <p:cNvSpPr/>
          <p:nvPr/>
        </p:nvSpPr>
        <p:spPr>
          <a:xfrm>
            <a:off x="4114800" y="4846320"/>
            <a:ext cx="1463040" cy="-365760"/>
          </a:xfrm>
          <a:prstGeom prst="line">
            <a:avLst/>
          </a:prstGeom>
          <a:noFill/>
          <a:ln w="19050">
            <a:solidFill>
              <a:srgbClr val="C9A84C"/>
            </a:solidFill>
            <a:prstDash val="solid"/>
          </a:ln>
        </p:spPr>
      </p:sp>
      <p:sp>
        <p:nvSpPr>
          <p:cNvPr id="12" name="Shape 9"/>
          <p:cNvSpPr/>
          <p:nvPr/>
        </p:nvSpPr>
        <p:spPr>
          <a:xfrm>
            <a:off x="5577840" y="4480560"/>
            <a:ext cx="1463040" cy="-365760"/>
          </a:xfrm>
          <a:prstGeom prst="line">
            <a:avLst/>
          </a:prstGeom>
          <a:noFill/>
          <a:ln w="19050">
            <a:solidFill>
              <a:srgbClr val="C9A84C"/>
            </a:solidFill>
            <a:prstDash val="solid"/>
          </a:ln>
        </p:spPr>
      </p:sp>
      <p:sp>
        <p:nvSpPr>
          <p:cNvPr id="13" name="Shape 10"/>
          <p:cNvSpPr/>
          <p:nvPr/>
        </p:nvSpPr>
        <p:spPr>
          <a:xfrm>
            <a:off x="7040880" y="4114800"/>
            <a:ext cx="1463040" cy="-365760"/>
          </a:xfrm>
          <a:prstGeom prst="line">
            <a:avLst/>
          </a:prstGeom>
          <a:noFill/>
          <a:ln w="19050">
            <a:solidFill>
              <a:srgbClr val="C9A84C"/>
            </a:solidFill>
            <a:prstDash val="solid"/>
          </a:ln>
        </p:spPr>
      </p:sp>
      <p:sp>
        <p:nvSpPr>
          <p:cNvPr id="14" name="Shape 11"/>
          <p:cNvSpPr/>
          <p:nvPr/>
        </p:nvSpPr>
        <p:spPr>
          <a:xfrm>
            <a:off x="8503920" y="3749040"/>
            <a:ext cx="2103120" cy="-365760"/>
          </a:xfrm>
          <a:prstGeom prst="line">
            <a:avLst/>
          </a:prstGeom>
          <a:noFill/>
          <a:ln w="19050">
            <a:solidFill>
              <a:srgbClr val="C9A84C"/>
            </a:solidFill>
            <a:prstDash val="solid"/>
          </a:ln>
        </p:spPr>
      </p:sp>
      <p:sp>
        <p:nvSpPr>
          <p:cNvPr id="15" name="Shape 12"/>
          <p:cNvSpPr/>
          <p:nvPr/>
        </p:nvSpPr>
        <p:spPr>
          <a:xfrm>
            <a:off x="1097280" y="5394960"/>
            <a:ext cx="182880" cy="182880"/>
          </a:xfrm>
          <a:prstGeom prst="ellipse">
            <a:avLst/>
          </a:prstGeom>
          <a:solidFill>
            <a:srgbClr val="E11D2E"/>
          </a:solidFill>
          <a:ln w="12700">
            <a:solidFill>
              <a:srgbClr val="E11D2E"/>
            </a:solidFill>
            <a:prstDash val="solid"/>
          </a:ln>
        </p:spPr>
      </p:sp>
      <p:sp>
        <p:nvSpPr>
          <p:cNvPr id="16" name="Text 13"/>
          <p:cNvSpPr/>
          <p:nvPr/>
        </p:nvSpPr>
        <p:spPr>
          <a:xfrm>
            <a:off x="320040" y="4956048"/>
            <a:ext cx="1737360" cy="274320"/>
          </a:xfrm>
          <a:prstGeom prst="rect">
            <a:avLst/>
          </a:prstGeom>
          <a:noFill/>
          <a:ln/>
        </p:spPr>
        <p:txBody>
          <a:bodyPr wrap="square" lIns="0" tIns="0" rIns="0" bIns="0" rtlCol="0" anchor="b"/>
          <a:lstStyle/>
          <a:p>
            <a:pPr algn="ctr" indent="0" marL="0">
              <a:buNone/>
            </a:pPr>
            <a:r>
              <a:rPr lang="en-US" sz="1200" b="1" dirty="0">
                <a:solidFill>
                  <a:srgbClr val="EEEEEE"/>
                </a:solidFill>
                <a:latin typeface="Georgia" pitchFamily="34" charset="0"/>
                <a:ea typeface="Georgia" pitchFamily="34" charset="-122"/>
                <a:cs typeface="Georgia" pitchFamily="34" charset="-120"/>
              </a:rPr>
              <a:t>Launch</a:t>
            </a:r>
            <a:endParaRPr lang="en-US" sz="1200" dirty="0"/>
          </a:p>
        </p:txBody>
      </p:sp>
      <p:sp>
        <p:nvSpPr>
          <p:cNvPr id="17" name="Text 14"/>
          <p:cNvSpPr/>
          <p:nvPr/>
        </p:nvSpPr>
        <p:spPr>
          <a:xfrm>
            <a:off x="228600" y="5212080"/>
            <a:ext cx="1920240" cy="201168"/>
          </a:xfrm>
          <a:prstGeom prst="rect">
            <a:avLst/>
          </a:prstGeom>
          <a:noFill/>
          <a:ln/>
        </p:spPr>
        <p:txBody>
          <a:bodyPr wrap="square" lIns="0" tIns="0" rIns="0" bIns="0" rtlCol="0" anchor="b"/>
          <a:lstStyle/>
          <a:p>
            <a:pPr algn="ctr" indent="0" marL="0">
              <a:buNone/>
            </a:pPr>
            <a:r>
              <a:rPr lang="en-US" sz="800" i="1" dirty="0">
                <a:solidFill>
                  <a:srgbClr val="999999"/>
                </a:solidFill>
                <a:latin typeface="Calibri" pitchFamily="34" charset="0"/>
                <a:ea typeface="Calibri" pitchFamily="34" charset="-122"/>
                <a:cs typeface="Calibri" pitchFamily="34" charset="-120"/>
              </a:rPr>
              <a:t>Truth · JHB</a:t>
            </a:r>
            <a:endParaRPr lang="en-US" sz="800" dirty="0"/>
          </a:p>
        </p:txBody>
      </p:sp>
      <p:sp>
        <p:nvSpPr>
          <p:cNvPr id="18" name="Text 15"/>
          <p:cNvSpPr/>
          <p:nvPr/>
        </p:nvSpPr>
        <p:spPr>
          <a:xfrm>
            <a:off x="777240" y="5650992"/>
            <a:ext cx="822960" cy="201168"/>
          </a:xfrm>
          <a:prstGeom prst="rect">
            <a:avLst/>
          </a:prstGeom>
          <a:noFill/>
          <a:ln/>
        </p:spPr>
        <p:txBody>
          <a:bodyPr wrap="square" lIns="0" tIns="0" rIns="0" bIns="0" rtlCol="0" anchor="ctr"/>
          <a:lstStyle/>
          <a:p>
            <a:pPr algn="ctr" indent="0" marL="0">
              <a:buNone/>
            </a:pPr>
            <a:r>
              <a:rPr lang="en-US" sz="800" b="1" spc="200" kern="0" dirty="0">
                <a:solidFill>
                  <a:srgbClr val="6B6B6B"/>
                </a:solidFill>
                <a:latin typeface="Calibri" pitchFamily="34" charset="0"/>
                <a:ea typeface="Calibri" pitchFamily="34" charset="-122"/>
                <a:cs typeface="Calibri" pitchFamily="34" charset="-120"/>
              </a:rPr>
              <a:t>JUN</a:t>
            </a:r>
            <a:endParaRPr lang="en-US" sz="800" dirty="0"/>
          </a:p>
        </p:txBody>
      </p:sp>
      <p:sp>
        <p:nvSpPr>
          <p:cNvPr id="19" name="Shape 16"/>
          <p:cNvSpPr/>
          <p:nvPr/>
        </p:nvSpPr>
        <p:spPr>
          <a:xfrm>
            <a:off x="2560320" y="5120640"/>
            <a:ext cx="182880" cy="182880"/>
          </a:xfrm>
          <a:prstGeom prst="ellipse">
            <a:avLst/>
          </a:prstGeom>
          <a:solidFill>
            <a:srgbClr val="E11D2E"/>
          </a:solidFill>
          <a:ln w="12700">
            <a:solidFill>
              <a:srgbClr val="E11D2E"/>
            </a:solidFill>
            <a:prstDash val="solid"/>
          </a:ln>
        </p:spPr>
      </p:sp>
      <p:sp>
        <p:nvSpPr>
          <p:cNvPr id="20" name="Text 17"/>
          <p:cNvSpPr/>
          <p:nvPr/>
        </p:nvSpPr>
        <p:spPr>
          <a:xfrm>
            <a:off x="1783080" y="4681728"/>
            <a:ext cx="1737360" cy="274320"/>
          </a:xfrm>
          <a:prstGeom prst="rect">
            <a:avLst/>
          </a:prstGeom>
          <a:noFill/>
          <a:ln/>
        </p:spPr>
        <p:txBody>
          <a:bodyPr wrap="square" lIns="0" tIns="0" rIns="0" bIns="0" rtlCol="0" anchor="b"/>
          <a:lstStyle/>
          <a:p>
            <a:pPr algn="ctr" indent="0" marL="0">
              <a:buNone/>
            </a:pPr>
            <a:r>
              <a:rPr lang="en-US" sz="1200" b="1" dirty="0">
                <a:solidFill>
                  <a:srgbClr val="EEEEEE"/>
                </a:solidFill>
                <a:latin typeface="Georgia" pitchFamily="34" charset="0"/>
                <a:ea typeface="Georgia" pitchFamily="34" charset="-122"/>
                <a:cs typeface="Georgia" pitchFamily="34" charset="-120"/>
              </a:rPr>
              <a:t>CT Pilot</a:t>
            </a:r>
            <a:endParaRPr lang="en-US" sz="1200" dirty="0"/>
          </a:p>
        </p:txBody>
      </p:sp>
      <p:sp>
        <p:nvSpPr>
          <p:cNvPr id="21" name="Text 18"/>
          <p:cNvSpPr/>
          <p:nvPr/>
        </p:nvSpPr>
        <p:spPr>
          <a:xfrm>
            <a:off x="1691640" y="4937760"/>
            <a:ext cx="1920240" cy="201168"/>
          </a:xfrm>
          <a:prstGeom prst="rect">
            <a:avLst/>
          </a:prstGeom>
          <a:noFill/>
          <a:ln/>
        </p:spPr>
        <p:txBody>
          <a:bodyPr wrap="square" lIns="0" tIns="0" rIns="0" bIns="0" rtlCol="0" anchor="b"/>
          <a:lstStyle/>
          <a:p>
            <a:pPr algn="ctr" indent="0" marL="0">
              <a:buNone/>
            </a:pPr>
            <a:r>
              <a:rPr lang="en-US" sz="800" i="1" dirty="0">
                <a:solidFill>
                  <a:srgbClr val="999999"/>
                </a:solidFill>
                <a:latin typeface="Calibri" pitchFamily="34" charset="0"/>
                <a:ea typeface="Calibri" pitchFamily="34" charset="-122"/>
                <a:cs typeface="Calibri" pitchFamily="34" charset="-120"/>
              </a:rPr>
              <a:t>Shimmy · CT</a:t>
            </a:r>
            <a:endParaRPr lang="en-US" sz="800" dirty="0"/>
          </a:p>
        </p:txBody>
      </p:sp>
      <p:sp>
        <p:nvSpPr>
          <p:cNvPr id="22" name="Text 19"/>
          <p:cNvSpPr/>
          <p:nvPr/>
        </p:nvSpPr>
        <p:spPr>
          <a:xfrm>
            <a:off x="2240280" y="5376672"/>
            <a:ext cx="822960" cy="201168"/>
          </a:xfrm>
          <a:prstGeom prst="rect">
            <a:avLst/>
          </a:prstGeom>
          <a:noFill/>
          <a:ln/>
        </p:spPr>
        <p:txBody>
          <a:bodyPr wrap="square" lIns="0" tIns="0" rIns="0" bIns="0" rtlCol="0" anchor="ctr"/>
          <a:lstStyle/>
          <a:p>
            <a:pPr algn="ctr" indent="0" marL="0">
              <a:buNone/>
            </a:pPr>
            <a:r>
              <a:rPr lang="en-US" sz="800" b="1" spc="200" kern="0" dirty="0">
                <a:solidFill>
                  <a:srgbClr val="6B6B6B"/>
                </a:solidFill>
                <a:latin typeface="Calibri" pitchFamily="34" charset="0"/>
                <a:ea typeface="Calibri" pitchFamily="34" charset="-122"/>
                <a:cs typeface="Calibri" pitchFamily="34" charset="-120"/>
              </a:rPr>
              <a:t>JUL</a:t>
            </a:r>
            <a:endParaRPr lang="en-US" sz="800" dirty="0"/>
          </a:p>
        </p:txBody>
      </p:sp>
      <p:sp>
        <p:nvSpPr>
          <p:cNvPr id="23" name="Shape 20"/>
          <p:cNvSpPr/>
          <p:nvPr/>
        </p:nvSpPr>
        <p:spPr>
          <a:xfrm>
            <a:off x="4023360" y="4754880"/>
            <a:ext cx="182880" cy="182880"/>
          </a:xfrm>
          <a:prstGeom prst="ellipse">
            <a:avLst/>
          </a:prstGeom>
          <a:solidFill>
            <a:srgbClr val="E11D2E"/>
          </a:solidFill>
          <a:ln w="12700">
            <a:solidFill>
              <a:srgbClr val="E11D2E"/>
            </a:solidFill>
            <a:prstDash val="solid"/>
          </a:ln>
        </p:spPr>
      </p:sp>
      <p:sp>
        <p:nvSpPr>
          <p:cNvPr id="24" name="Text 21"/>
          <p:cNvSpPr/>
          <p:nvPr/>
        </p:nvSpPr>
        <p:spPr>
          <a:xfrm>
            <a:off x="3246120" y="4315968"/>
            <a:ext cx="1737360" cy="274320"/>
          </a:xfrm>
          <a:prstGeom prst="rect">
            <a:avLst/>
          </a:prstGeom>
          <a:noFill/>
          <a:ln/>
        </p:spPr>
        <p:txBody>
          <a:bodyPr wrap="square" lIns="0" tIns="0" rIns="0" bIns="0" rtlCol="0" anchor="b"/>
          <a:lstStyle/>
          <a:p>
            <a:pPr algn="ctr" indent="0" marL="0">
              <a:buNone/>
            </a:pPr>
            <a:r>
              <a:rPr lang="en-US" sz="1200" b="1" dirty="0">
                <a:solidFill>
                  <a:srgbClr val="EEEEEE"/>
                </a:solidFill>
                <a:latin typeface="Georgia" pitchFamily="34" charset="0"/>
                <a:ea typeface="Georgia" pitchFamily="34" charset="-122"/>
                <a:cs typeface="Georgia" pitchFamily="34" charset="-120"/>
              </a:rPr>
              <a:t>Industry</a:t>
            </a:r>
            <a:endParaRPr lang="en-US" sz="1200" dirty="0"/>
          </a:p>
        </p:txBody>
      </p:sp>
      <p:sp>
        <p:nvSpPr>
          <p:cNvPr id="25" name="Text 22"/>
          <p:cNvSpPr/>
          <p:nvPr/>
        </p:nvSpPr>
        <p:spPr>
          <a:xfrm>
            <a:off x="3154680" y="4572000"/>
            <a:ext cx="1920240" cy="201168"/>
          </a:xfrm>
          <a:prstGeom prst="rect">
            <a:avLst/>
          </a:prstGeom>
          <a:noFill/>
          <a:ln/>
        </p:spPr>
        <p:txBody>
          <a:bodyPr wrap="square" lIns="0" tIns="0" rIns="0" bIns="0" rtlCol="0" anchor="b"/>
          <a:lstStyle/>
          <a:p>
            <a:pPr algn="ctr" indent="0" marL="0">
              <a:buNone/>
            </a:pPr>
            <a:r>
              <a:rPr lang="en-US" sz="800" i="1" dirty="0">
                <a:solidFill>
                  <a:srgbClr val="999999"/>
                </a:solidFill>
                <a:latin typeface="Calibri" pitchFamily="34" charset="0"/>
                <a:ea typeface="Calibri" pitchFamily="34" charset="-122"/>
                <a:cs typeface="Calibri" pitchFamily="34" charset="-120"/>
              </a:rPr>
              <a:t>The Nest · JHB</a:t>
            </a:r>
            <a:endParaRPr lang="en-US" sz="800" dirty="0"/>
          </a:p>
        </p:txBody>
      </p:sp>
      <p:sp>
        <p:nvSpPr>
          <p:cNvPr id="26" name="Text 23"/>
          <p:cNvSpPr/>
          <p:nvPr/>
        </p:nvSpPr>
        <p:spPr>
          <a:xfrm>
            <a:off x="3703320" y="5010912"/>
            <a:ext cx="822960" cy="201168"/>
          </a:xfrm>
          <a:prstGeom prst="rect">
            <a:avLst/>
          </a:prstGeom>
          <a:noFill/>
          <a:ln/>
        </p:spPr>
        <p:txBody>
          <a:bodyPr wrap="square" lIns="0" tIns="0" rIns="0" bIns="0" rtlCol="0" anchor="ctr"/>
          <a:lstStyle/>
          <a:p>
            <a:pPr algn="ctr" indent="0" marL="0">
              <a:buNone/>
            </a:pPr>
            <a:r>
              <a:rPr lang="en-US" sz="800" b="1" spc="200" kern="0" dirty="0">
                <a:solidFill>
                  <a:srgbClr val="6B6B6B"/>
                </a:solidFill>
                <a:latin typeface="Calibri" pitchFamily="34" charset="0"/>
                <a:ea typeface="Calibri" pitchFamily="34" charset="-122"/>
                <a:cs typeface="Calibri" pitchFamily="34" charset="-120"/>
              </a:rPr>
              <a:t>AUG</a:t>
            </a:r>
            <a:endParaRPr lang="en-US" sz="800" dirty="0"/>
          </a:p>
        </p:txBody>
      </p:sp>
      <p:sp>
        <p:nvSpPr>
          <p:cNvPr id="27" name="Shape 24"/>
          <p:cNvSpPr/>
          <p:nvPr/>
        </p:nvSpPr>
        <p:spPr>
          <a:xfrm>
            <a:off x="5486400" y="4389120"/>
            <a:ext cx="182880" cy="182880"/>
          </a:xfrm>
          <a:prstGeom prst="ellipse">
            <a:avLst/>
          </a:prstGeom>
          <a:solidFill>
            <a:srgbClr val="E11D2E"/>
          </a:solidFill>
          <a:ln w="12700">
            <a:solidFill>
              <a:srgbClr val="E11D2E"/>
            </a:solidFill>
            <a:prstDash val="solid"/>
          </a:ln>
        </p:spPr>
      </p:sp>
      <p:sp>
        <p:nvSpPr>
          <p:cNvPr id="28" name="Text 25"/>
          <p:cNvSpPr/>
          <p:nvPr/>
        </p:nvSpPr>
        <p:spPr>
          <a:xfrm>
            <a:off x="4709160" y="3950208"/>
            <a:ext cx="1737360" cy="274320"/>
          </a:xfrm>
          <a:prstGeom prst="rect">
            <a:avLst/>
          </a:prstGeom>
          <a:noFill/>
          <a:ln/>
        </p:spPr>
        <p:txBody>
          <a:bodyPr wrap="square" lIns="0" tIns="0" rIns="0" bIns="0" rtlCol="0" anchor="b"/>
          <a:lstStyle/>
          <a:p>
            <a:pPr algn="ctr" indent="0" marL="0">
              <a:buNone/>
            </a:pPr>
            <a:r>
              <a:rPr lang="en-US" sz="1200" b="1" dirty="0">
                <a:solidFill>
                  <a:srgbClr val="EEEEEE"/>
                </a:solidFill>
                <a:latin typeface="Georgia" pitchFamily="34" charset="0"/>
                <a:ea typeface="Georgia" pitchFamily="34" charset="-122"/>
                <a:cs typeface="Georgia" pitchFamily="34" charset="-120"/>
              </a:rPr>
              <a:t>Beach</a:t>
            </a:r>
            <a:endParaRPr lang="en-US" sz="1200" dirty="0"/>
          </a:p>
        </p:txBody>
      </p:sp>
      <p:sp>
        <p:nvSpPr>
          <p:cNvPr id="29" name="Text 26"/>
          <p:cNvSpPr/>
          <p:nvPr/>
        </p:nvSpPr>
        <p:spPr>
          <a:xfrm>
            <a:off x="4617720" y="4206240"/>
            <a:ext cx="1920240" cy="201168"/>
          </a:xfrm>
          <a:prstGeom prst="rect">
            <a:avLst/>
          </a:prstGeom>
          <a:noFill/>
          <a:ln/>
        </p:spPr>
        <p:txBody>
          <a:bodyPr wrap="square" lIns="0" tIns="0" rIns="0" bIns="0" rtlCol="0" anchor="b"/>
          <a:lstStyle/>
          <a:p>
            <a:pPr algn="ctr" indent="0" marL="0">
              <a:buNone/>
            </a:pPr>
            <a:r>
              <a:rPr lang="en-US" sz="800" i="1" dirty="0">
                <a:solidFill>
                  <a:srgbClr val="999999"/>
                </a:solidFill>
                <a:latin typeface="Calibri" pitchFamily="34" charset="0"/>
                <a:ea typeface="Calibri" pitchFamily="34" charset="-122"/>
                <a:cs typeface="Calibri" pitchFamily="34" charset="-120"/>
              </a:rPr>
              <a:t>Shimmy · CT</a:t>
            </a:r>
            <a:endParaRPr lang="en-US" sz="800" dirty="0"/>
          </a:p>
        </p:txBody>
      </p:sp>
      <p:sp>
        <p:nvSpPr>
          <p:cNvPr id="30" name="Text 27"/>
          <p:cNvSpPr/>
          <p:nvPr/>
        </p:nvSpPr>
        <p:spPr>
          <a:xfrm>
            <a:off x="5166360" y="4645152"/>
            <a:ext cx="822960" cy="201168"/>
          </a:xfrm>
          <a:prstGeom prst="rect">
            <a:avLst/>
          </a:prstGeom>
          <a:noFill/>
          <a:ln/>
        </p:spPr>
        <p:txBody>
          <a:bodyPr wrap="square" lIns="0" tIns="0" rIns="0" bIns="0" rtlCol="0" anchor="ctr"/>
          <a:lstStyle/>
          <a:p>
            <a:pPr algn="ctr" indent="0" marL="0">
              <a:buNone/>
            </a:pPr>
            <a:r>
              <a:rPr lang="en-US" sz="800" b="1" spc="200" kern="0" dirty="0">
                <a:solidFill>
                  <a:srgbClr val="6B6B6B"/>
                </a:solidFill>
                <a:latin typeface="Calibri" pitchFamily="34" charset="0"/>
                <a:ea typeface="Calibri" pitchFamily="34" charset="-122"/>
                <a:cs typeface="Calibri" pitchFamily="34" charset="-120"/>
              </a:rPr>
              <a:t>SEP</a:t>
            </a:r>
            <a:endParaRPr lang="en-US" sz="800" dirty="0"/>
          </a:p>
        </p:txBody>
      </p:sp>
      <p:sp>
        <p:nvSpPr>
          <p:cNvPr id="31" name="Shape 28"/>
          <p:cNvSpPr/>
          <p:nvPr/>
        </p:nvSpPr>
        <p:spPr>
          <a:xfrm>
            <a:off x="6949440" y="4023360"/>
            <a:ext cx="182880" cy="182880"/>
          </a:xfrm>
          <a:prstGeom prst="ellipse">
            <a:avLst/>
          </a:prstGeom>
          <a:solidFill>
            <a:srgbClr val="C9A84C"/>
          </a:solidFill>
          <a:ln w="12700">
            <a:solidFill>
              <a:srgbClr val="C9A84C"/>
            </a:solidFill>
            <a:prstDash val="solid"/>
          </a:ln>
        </p:spPr>
      </p:sp>
      <p:sp>
        <p:nvSpPr>
          <p:cNvPr id="32" name="Text 29"/>
          <p:cNvSpPr/>
          <p:nvPr/>
        </p:nvSpPr>
        <p:spPr>
          <a:xfrm>
            <a:off x="6172200" y="3584448"/>
            <a:ext cx="1737360" cy="274320"/>
          </a:xfrm>
          <a:prstGeom prst="rect">
            <a:avLst/>
          </a:prstGeom>
          <a:noFill/>
          <a:ln/>
        </p:spPr>
        <p:txBody>
          <a:bodyPr wrap="square" lIns="0" tIns="0" rIns="0" bIns="0" rtlCol="0" anchor="b"/>
          <a:lstStyle/>
          <a:p>
            <a:pPr algn="ctr" indent="0" marL="0">
              <a:buNone/>
            </a:pPr>
            <a:r>
              <a:rPr lang="en-US" sz="1200" b="1" dirty="0">
                <a:solidFill>
                  <a:srgbClr val="C9A84C"/>
                </a:solidFill>
                <a:latin typeface="Georgia" pitchFamily="34" charset="0"/>
                <a:ea typeface="Georgia" pitchFamily="34" charset="-122"/>
                <a:cs typeface="Georgia" pitchFamily="34" charset="-120"/>
              </a:rPr>
              <a:t>ADE</a:t>
            </a:r>
            <a:endParaRPr lang="en-US" sz="1200" dirty="0"/>
          </a:p>
        </p:txBody>
      </p:sp>
      <p:sp>
        <p:nvSpPr>
          <p:cNvPr id="33" name="Text 30"/>
          <p:cNvSpPr/>
          <p:nvPr/>
        </p:nvSpPr>
        <p:spPr>
          <a:xfrm>
            <a:off x="6080760" y="3840480"/>
            <a:ext cx="1920240" cy="201168"/>
          </a:xfrm>
          <a:prstGeom prst="rect">
            <a:avLst/>
          </a:prstGeom>
          <a:noFill/>
          <a:ln/>
        </p:spPr>
        <p:txBody>
          <a:bodyPr wrap="square" lIns="0" tIns="0" rIns="0" bIns="0" rtlCol="0" anchor="b"/>
          <a:lstStyle/>
          <a:p>
            <a:pPr algn="ctr" indent="0" marL="0">
              <a:buNone/>
            </a:pPr>
            <a:r>
              <a:rPr lang="en-US" sz="800" i="1" dirty="0">
                <a:solidFill>
                  <a:srgbClr val="999999"/>
                </a:solidFill>
                <a:latin typeface="Calibri" pitchFamily="34" charset="0"/>
                <a:ea typeface="Calibri" pitchFamily="34" charset="-122"/>
                <a:cs typeface="Calibri" pitchFamily="34" charset="-120"/>
              </a:rPr>
              <a:t>Amsterdam</a:t>
            </a:r>
            <a:endParaRPr lang="en-US" sz="800" dirty="0"/>
          </a:p>
        </p:txBody>
      </p:sp>
      <p:sp>
        <p:nvSpPr>
          <p:cNvPr id="34" name="Text 31"/>
          <p:cNvSpPr/>
          <p:nvPr/>
        </p:nvSpPr>
        <p:spPr>
          <a:xfrm>
            <a:off x="6629400" y="4279392"/>
            <a:ext cx="822960" cy="201168"/>
          </a:xfrm>
          <a:prstGeom prst="rect">
            <a:avLst/>
          </a:prstGeom>
          <a:noFill/>
          <a:ln/>
        </p:spPr>
        <p:txBody>
          <a:bodyPr wrap="square" lIns="0" tIns="0" rIns="0" bIns="0" rtlCol="0" anchor="ctr"/>
          <a:lstStyle/>
          <a:p>
            <a:pPr algn="ctr" indent="0" marL="0">
              <a:buNone/>
            </a:pPr>
            <a:r>
              <a:rPr lang="en-US" sz="800" b="1" spc="200" kern="0" dirty="0">
                <a:solidFill>
                  <a:srgbClr val="6B6B6B"/>
                </a:solidFill>
                <a:latin typeface="Calibri" pitchFamily="34" charset="0"/>
                <a:ea typeface="Calibri" pitchFamily="34" charset="-122"/>
                <a:cs typeface="Calibri" pitchFamily="34" charset="-120"/>
              </a:rPr>
              <a:t>OCT</a:t>
            </a:r>
            <a:endParaRPr lang="en-US" sz="800" dirty="0"/>
          </a:p>
        </p:txBody>
      </p:sp>
      <p:sp>
        <p:nvSpPr>
          <p:cNvPr id="35" name="Shape 32"/>
          <p:cNvSpPr/>
          <p:nvPr/>
        </p:nvSpPr>
        <p:spPr>
          <a:xfrm>
            <a:off x="8412480" y="3657600"/>
            <a:ext cx="182880" cy="182880"/>
          </a:xfrm>
          <a:prstGeom prst="ellipse">
            <a:avLst/>
          </a:prstGeom>
          <a:solidFill>
            <a:srgbClr val="E11D2E"/>
          </a:solidFill>
          <a:ln w="12700">
            <a:solidFill>
              <a:srgbClr val="E11D2E"/>
            </a:solidFill>
            <a:prstDash val="solid"/>
          </a:ln>
        </p:spPr>
      </p:sp>
      <p:sp>
        <p:nvSpPr>
          <p:cNvPr id="36" name="Text 33"/>
          <p:cNvSpPr/>
          <p:nvPr/>
        </p:nvSpPr>
        <p:spPr>
          <a:xfrm>
            <a:off x="7635240" y="3218688"/>
            <a:ext cx="1737360" cy="274320"/>
          </a:xfrm>
          <a:prstGeom prst="rect">
            <a:avLst/>
          </a:prstGeom>
          <a:noFill/>
          <a:ln/>
        </p:spPr>
        <p:txBody>
          <a:bodyPr wrap="square" lIns="0" tIns="0" rIns="0" bIns="0" rtlCol="0" anchor="b"/>
          <a:lstStyle/>
          <a:p>
            <a:pPr algn="ctr" indent="0" marL="0">
              <a:buNone/>
            </a:pPr>
            <a:r>
              <a:rPr lang="en-US" sz="1200" b="1" dirty="0">
                <a:solidFill>
                  <a:srgbClr val="EEEEEE"/>
                </a:solidFill>
                <a:latin typeface="Georgia" pitchFamily="34" charset="0"/>
                <a:ea typeface="Georgia" pitchFamily="34" charset="-122"/>
                <a:cs typeface="Georgia" pitchFamily="34" charset="-120"/>
              </a:rPr>
              <a:t>Pre-launch</a:t>
            </a:r>
            <a:endParaRPr lang="en-US" sz="1200" dirty="0"/>
          </a:p>
        </p:txBody>
      </p:sp>
      <p:sp>
        <p:nvSpPr>
          <p:cNvPr id="37" name="Text 34"/>
          <p:cNvSpPr/>
          <p:nvPr/>
        </p:nvSpPr>
        <p:spPr>
          <a:xfrm>
            <a:off x="7543800" y="3474720"/>
            <a:ext cx="1920240" cy="201168"/>
          </a:xfrm>
          <a:prstGeom prst="rect">
            <a:avLst/>
          </a:prstGeom>
          <a:noFill/>
          <a:ln/>
        </p:spPr>
        <p:txBody>
          <a:bodyPr wrap="square" lIns="0" tIns="0" rIns="0" bIns="0" rtlCol="0" anchor="b"/>
          <a:lstStyle/>
          <a:p>
            <a:pPr algn="ctr" indent="0" marL="0">
              <a:buNone/>
            </a:pPr>
            <a:r>
              <a:rPr lang="en-US" sz="800" i="1" dirty="0">
                <a:solidFill>
                  <a:srgbClr val="999999"/>
                </a:solidFill>
                <a:latin typeface="Calibri" pitchFamily="34" charset="0"/>
                <a:ea typeface="Calibri" pitchFamily="34" charset="-122"/>
                <a:cs typeface="Calibri" pitchFamily="34" charset="-120"/>
              </a:rPr>
              <a:t>Both cities</a:t>
            </a:r>
            <a:endParaRPr lang="en-US" sz="800" dirty="0"/>
          </a:p>
        </p:txBody>
      </p:sp>
      <p:sp>
        <p:nvSpPr>
          <p:cNvPr id="38" name="Text 35"/>
          <p:cNvSpPr/>
          <p:nvPr/>
        </p:nvSpPr>
        <p:spPr>
          <a:xfrm>
            <a:off x="8092440" y="3913632"/>
            <a:ext cx="822960" cy="201168"/>
          </a:xfrm>
          <a:prstGeom prst="rect">
            <a:avLst/>
          </a:prstGeom>
          <a:noFill/>
          <a:ln/>
        </p:spPr>
        <p:txBody>
          <a:bodyPr wrap="square" lIns="0" tIns="0" rIns="0" bIns="0" rtlCol="0" anchor="ctr"/>
          <a:lstStyle/>
          <a:p>
            <a:pPr algn="ctr" indent="0" marL="0">
              <a:buNone/>
            </a:pPr>
            <a:r>
              <a:rPr lang="en-US" sz="800" b="1" spc="200" kern="0" dirty="0">
                <a:solidFill>
                  <a:srgbClr val="6B6B6B"/>
                </a:solidFill>
                <a:latin typeface="Calibri" pitchFamily="34" charset="0"/>
                <a:ea typeface="Calibri" pitchFamily="34" charset="-122"/>
                <a:cs typeface="Calibri" pitchFamily="34" charset="-120"/>
              </a:rPr>
              <a:t>NOV</a:t>
            </a:r>
            <a:endParaRPr lang="en-US" sz="800" dirty="0"/>
          </a:p>
        </p:txBody>
      </p:sp>
      <p:sp>
        <p:nvSpPr>
          <p:cNvPr id="39" name="Shape 36"/>
          <p:cNvSpPr/>
          <p:nvPr/>
        </p:nvSpPr>
        <p:spPr>
          <a:xfrm>
            <a:off x="10460736" y="3236976"/>
            <a:ext cx="292608" cy="292608"/>
          </a:xfrm>
          <a:prstGeom prst="ellipse">
            <a:avLst/>
          </a:prstGeom>
          <a:solidFill>
            <a:srgbClr val="E11D2E"/>
          </a:solidFill>
          <a:ln w="25400">
            <a:solidFill>
              <a:srgbClr val="C9A84C"/>
            </a:solidFill>
            <a:prstDash val="solid"/>
          </a:ln>
        </p:spPr>
      </p:sp>
      <p:sp>
        <p:nvSpPr>
          <p:cNvPr id="40" name="Text 37"/>
          <p:cNvSpPr/>
          <p:nvPr/>
        </p:nvSpPr>
        <p:spPr>
          <a:xfrm>
            <a:off x="9738360" y="2761488"/>
            <a:ext cx="1737360" cy="274320"/>
          </a:xfrm>
          <a:prstGeom prst="rect">
            <a:avLst/>
          </a:prstGeom>
          <a:noFill/>
          <a:ln/>
        </p:spPr>
        <p:txBody>
          <a:bodyPr wrap="square" lIns="0" tIns="0" rIns="0" bIns="0" rtlCol="0" anchor="b"/>
          <a:lstStyle/>
          <a:p>
            <a:pPr algn="ctr" indent="0" marL="0">
              <a:buNone/>
            </a:pPr>
            <a:r>
              <a:rPr lang="en-US" sz="1400" b="1" dirty="0">
                <a:solidFill>
                  <a:srgbClr val="E11D2E"/>
                </a:solidFill>
                <a:latin typeface="Georgia" pitchFamily="34" charset="0"/>
                <a:ea typeface="Georgia" pitchFamily="34" charset="-122"/>
                <a:cs typeface="Georgia" pitchFamily="34" charset="-120"/>
              </a:rPr>
              <a:t>ADW WEEK</a:t>
            </a:r>
            <a:endParaRPr lang="en-US" sz="1400" dirty="0"/>
          </a:p>
        </p:txBody>
      </p:sp>
      <p:sp>
        <p:nvSpPr>
          <p:cNvPr id="41" name="Text 38"/>
          <p:cNvSpPr/>
          <p:nvPr/>
        </p:nvSpPr>
        <p:spPr>
          <a:xfrm>
            <a:off x="9646920" y="3035808"/>
            <a:ext cx="1920240" cy="201168"/>
          </a:xfrm>
          <a:prstGeom prst="rect">
            <a:avLst/>
          </a:prstGeom>
          <a:noFill/>
          <a:ln/>
        </p:spPr>
        <p:txBody>
          <a:bodyPr wrap="square" lIns="0" tIns="0" rIns="0" bIns="0" rtlCol="0" anchor="b"/>
          <a:lstStyle/>
          <a:p>
            <a:pPr algn="ctr" indent="0" marL="0">
              <a:buNone/>
            </a:pPr>
            <a:r>
              <a:rPr lang="en-US" sz="800" i="1" dirty="0">
                <a:solidFill>
                  <a:srgbClr val="999999"/>
                </a:solidFill>
                <a:latin typeface="Calibri" pitchFamily="34" charset="0"/>
                <a:ea typeface="Calibri" pitchFamily="34" charset="-122"/>
                <a:cs typeface="Calibri" pitchFamily="34" charset="-120"/>
              </a:rPr>
              <a:t>7 days · 2 cities</a:t>
            </a:r>
            <a:endParaRPr lang="en-US" sz="800" dirty="0"/>
          </a:p>
        </p:txBody>
      </p:sp>
      <p:sp>
        <p:nvSpPr>
          <p:cNvPr id="42" name="Text 39"/>
          <p:cNvSpPr/>
          <p:nvPr/>
        </p:nvSpPr>
        <p:spPr>
          <a:xfrm>
            <a:off x="10195560" y="3602736"/>
            <a:ext cx="822960" cy="201168"/>
          </a:xfrm>
          <a:prstGeom prst="rect">
            <a:avLst/>
          </a:prstGeom>
          <a:noFill/>
          <a:ln/>
        </p:spPr>
        <p:txBody>
          <a:bodyPr wrap="square" lIns="0" tIns="0" rIns="0" bIns="0" rtlCol="0" anchor="ctr"/>
          <a:lstStyle/>
          <a:p>
            <a:pPr algn="ctr" indent="0" marL="0">
              <a:buNone/>
            </a:pPr>
            <a:r>
              <a:rPr lang="en-US" sz="800" b="1" spc="200" kern="0" dirty="0">
                <a:solidFill>
                  <a:srgbClr val="E11D2E"/>
                </a:solidFill>
                <a:latin typeface="Calibri" pitchFamily="34" charset="0"/>
                <a:ea typeface="Calibri" pitchFamily="34" charset="-122"/>
                <a:cs typeface="Calibri" pitchFamily="34" charset="-120"/>
              </a:rPr>
              <a:t>DEC</a:t>
            </a:r>
            <a:endParaRPr lang="en-US" sz="800" dirty="0"/>
          </a:p>
        </p:txBody>
      </p:sp>
      <p:sp>
        <p:nvSpPr>
          <p:cNvPr id="43" name="Shape 40"/>
          <p:cNvSpPr/>
          <p:nvPr/>
        </p:nvSpPr>
        <p:spPr>
          <a:xfrm>
            <a:off x="548640" y="5806440"/>
            <a:ext cx="11064240" cy="0"/>
          </a:xfrm>
          <a:prstGeom prst="line">
            <a:avLst/>
          </a:prstGeom>
          <a:noFill/>
          <a:ln w="6350">
            <a:solidFill>
              <a:srgbClr val="2A2A2A"/>
            </a:solidFill>
            <a:prstDash val="solid"/>
          </a:ln>
        </p:spPr>
      </p:sp>
      <p:sp>
        <p:nvSpPr>
          <p:cNvPr id="44" name="Text 41"/>
          <p:cNvSpPr/>
          <p:nvPr/>
        </p:nvSpPr>
        <p:spPr>
          <a:xfrm>
            <a:off x="548640" y="5852160"/>
            <a:ext cx="914400" cy="201168"/>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TIME  →</a:t>
            </a:r>
            <a:endParaRPr lang="en-US" sz="800" dirty="0"/>
          </a:p>
        </p:txBody>
      </p:sp>
      <p:sp>
        <p:nvSpPr>
          <p:cNvPr id="45" name="Shape 42"/>
          <p:cNvSpPr/>
          <p:nvPr/>
        </p:nvSpPr>
        <p:spPr>
          <a:xfrm>
            <a:off x="548640" y="6300216"/>
            <a:ext cx="109728" cy="109728"/>
          </a:xfrm>
          <a:prstGeom prst="ellipse">
            <a:avLst/>
          </a:prstGeom>
          <a:solidFill>
            <a:srgbClr val="E11D2E"/>
          </a:solidFill>
          <a:ln w="12700">
            <a:solidFill>
              <a:srgbClr val="E11D2E"/>
            </a:solidFill>
            <a:prstDash val="solid"/>
          </a:ln>
        </p:spPr>
      </p:sp>
      <p:sp>
        <p:nvSpPr>
          <p:cNvPr id="46" name="Text 43"/>
          <p:cNvSpPr/>
          <p:nvPr/>
        </p:nvSpPr>
        <p:spPr>
          <a:xfrm>
            <a:off x="731520" y="6263640"/>
            <a:ext cx="4114800" cy="201168"/>
          </a:xfrm>
          <a:prstGeom prst="rect">
            <a:avLst/>
          </a:prstGeom>
          <a:noFill/>
          <a:ln/>
        </p:spPr>
        <p:txBody>
          <a:bodyPr wrap="square" lIns="0" tIns="0" rIns="0" bIns="0" rtlCol="0" anchor="ctr"/>
          <a:lstStyle/>
          <a:p>
            <a:pPr indent="0" marL="0">
              <a:buNone/>
            </a:pPr>
            <a:r>
              <a:rPr lang="en-US" sz="900" dirty="0">
                <a:solidFill>
                  <a:srgbClr val="BBBBBB"/>
                </a:solidFill>
                <a:latin typeface="Calibri" pitchFamily="34" charset="0"/>
                <a:ea typeface="Calibri" pitchFamily="34" charset="-122"/>
                <a:cs typeface="Calibri" pitchFamily="34" charset="-120"/>
              </a:rPr>
              <a:t>Heineken-branded sales moment · 6 events</a:t>
            </a:r>
            <a:endParaRPr lang="en-US" sz="900" dirty="0"/>
          </a:p>
        </p:txBody>
      </p:sp>
      <p:sp>
        <p:nvSpPr>
          <p:cNvPr id="47" name="Shape 44"/>
          <p:cNvSpPr/>
          <p:nvPr/>
        </p:nvSpPr>
        <p:spPr>
          <a:xfrm>
            <a:off x="4937760" y="6300216"/>
            <a:ext cx="109728" cy="109728"/>
          </a:xfrm>
          <a:prstGeom prst="ellipse">
            <a:avLst/>
          </a:prstGeom>
          <a:solidFill>
            <a:srgbClr val="C9A84C"/>
          </a:solidFill>
          <a:ln w="12700">
            <a:solidFill>
              <a:srgbClr val="C9A84C"/>
            </a:solidFill>
            <a:prstDash val="solid"/>
          </a:ln>
        </p:spPr>
      </p:sp>
      <p:sp>
        <p:nvSpPr>
          <p:cNvPr id="48" name="Text 45"/>
          <p:cNvSpPr/>
          <p:nvPr/>
        </p:nvSpPr>
        <p:spPr>
          <a:xfrm>
            <a:off x="5120640" y="6263640"/>
            <a:ext cx="3474720" cy="201168"/>
          </a:xfrm>
          <a:prstGeom prst="rect">
            <a:avLst/>
          </a:prstGeom>
          <a:noFill/>
          <a:ln/>
        </p:spPr>
        <p:txBody>
          <a:bodyPr wrap="square" lIns="0" tIns="0" rIns="0" bIns="0" rtlCol="0" anchor="ctr"/>
          <a:lstStyle/>
          <a:p>
            <a:pPr indent="0" marL="0">
              <a:buNone/>
            </a:pPr>
            <a:r>
              <a:rPr lang="en-US" sz="900" dirty="0">
                <a:solidFill>
                  <a:srgbClr val="BBBBBB"/>
                </a:solidFill>
                <a:latin typeface="Calibri" pitchFamily="34" charset="0"/>
                <a:ea typeface="Calibri" pitchFamily="34" charset="-122"/>
                <a:cs typeface="Calibri" pitchFamily="34" charset="-120"/>
              </a:rPr>
              <a:t>ADE Amsterdam · content bridge</a:t>
            </a:r>
            <a:endParaRPr lang="en-US" sz="900" dirty="0"/>
          </a:p>
        </p:txBody>
      </p:sp>
      <p:sp>
        <p:nvSpPr>
          <p:cNvPr id="49" name="Shape 46"/>
          <p:cNvSpPr/>
          <p:nvPr/>
        </p:nvSpPr>
        <p:spPr>
          <a:xfrm>
            <a:off x="8549640" y="6281928"/>
            <a:ext cx="146304" cy="146304"/>
          </a:xfrm>
          <a:prstGeom prst="ellipse">
            <a:avLst/>
          </a:prstGeom>
          <a:solidFill>
            <a:srgbClr val="E11D2E"/>
          </a:solidFill>
          <a:ln w="19050">
            <a:solidFill>
              <a:srgbClr val="C9A84C"/>
            </a:solidFill>
            <a:prstDash val="solid"/>
          </a:ln>
        </p:spPr>
      </p:sp>
      <p:sp>
        <p:nvSpPr>
          <p:cNvPr id="50" name="Text 47"/>
          <p:cNvSpPr/>
          <p:nvPr/>
        </p:nvSpPr>
        <p:spPr>
          <a:xfrm>
            <a:off x="8732520" y="6263640"/>
            <a:ext cx="2286000" cy="201168"/>
          </a:xfrm>
          <a:prstGeom prst="rect">
            <a:avLst/>
          </a:prstGeom>
          <a:noFill/>
          <a:ln/>
        </p:spPr>
        <p:txBody>
          <a:bodyPr wrap="square" lIns="0" tIns="0" rIns="0" bIns="0" rtlCol="0" anchor="ctr"/>
          <a:lstStyle/>
          <a:p>
            <a:pPr indent="0" marL="0">
              <a:buNone/>
            </a:pPr>
            <a:r>
              <a:rPr lang="en-US" sz="900" b="1" dirty="0">
                <a:solidFill>
                  <a:srgbClr val="EEEEEE"/>
                </a:solidFill>
                <a:latin typeface="Calibri" pitchFamily="34" charset="0"/>
                <a:ea typeface="Calibri" pitchFamily="34" charset="-122"/>
                <a:cs typeface="Calibri" pitchFamily="34" charset="-120"/>
              </a:rPr>
              <a:t>The main event</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A0A0A"/>
        </a:solidFill>
      </p:bgPr>
    </p:bg>
    <p:spTree>
      <p:nvGrpSpPr>
        <p:cNvPr id="1" name=""/>
        <p:cNvGrpSpPr/>
        <p:nvPr/>
      </p:nvGrpSpPr>
      <p:grpSpPr>
        <a:xfrm>
          <a:off x="0" y="0"/>
          <a:ext cx="0" cy="0"/>
          <a:chOff x="0" y="0"/>
          <a:chExt cx="0" cy="0"/>
        </a:xfrm>
      </p:grpSpPr>
      <p:pic>
        <p:nvPicPr>
          <p:cNvPr id="2" name="Image 0" descr="/home/claude/adw/adw-logo-transparent.png">    </p:cNvPr>
          <p:cNvPicPr>
            <a:picLocks noChangeAspect="1"/>
          </p:cNvPicPr>
          <p:nvPr/>
        </p:nvPicPr>
        <p:blipFill>
          <a:blip r:embed="rId1"/>
          <a:stretch>
            <a:fillRect/>
          </a:stretch>
        </p:blipFill>
        <p:spPr>
          <a:xfrm>
            <a:off x="11064240" y="320040"/>
            <a:ext cx="960120" cy="402336"/>
          </a:xfrm>
          <a:prstGeom prst="rect">
            <a:avLst/>
          </a:prstGeom>
        </p:spPr>
      </p:pic>
      <p:sp>
        <p:nvSpPr>
          <p:cNvPr id="3" name="Text 0"/>
          <p:cNvSpPr/>
          <p:nvPr/>
        </p:nvSpPr>
        <p:spPr>
          <a:xfrm>
            <a:off x="548640" y="411480"/>
            <a:ext cx="9144000" cy="274320"/>
          </a:xfrm>
          <a:prstGeom prst="rect">
            <a:avLst/>
          </a:prstGeom>
          <a:noFill/>
          <a:ln/>
        </p:spPr>
        <p:txBody>
          <a:bodyPr wrap="square" lIns="0" tIns="0" rIns="0" bIns="0" rtlCol="0" anchor="ctr"/>
          <a:lstStyle/>
          <a:p>
            <a:pPr indent="0" marL="0">
              <a:buNone/>
            </a:pPr>
            <a:r>
              <a:rPr lang="en-US" sz="1000" b="1" spc="500" kern="0" dirty="0">
                <a:solidFill>
                  <a:srgbClr val="E11D2E"/>
                </a:solidFill>
                <a:latin typeface="Calibri" pitchFamily="34" charset="0"/>
                <a:ea typeface="Calibri" pitchFamily="34" charset="-122"/>
                <a:cs typeface="Calibri" pitchFamily="34" charset="-120"/>
              </a:rPr>
              <a:t>CONFIRMED &amp; IN CONVERSATION · YEAR 1</a:t>
            </a:r>
            <a:endParaRPr lang="en-US" sz="1000" dirty="0"/>
          </a:p>
        </p:txBody>
      </p:sp>
      <p:sp>
        <p:nvSpPr>
          <p:cNvPr id="4" name="Text 1"/>
          <p:cNvSpPr/>
          <p:nvPr/>
        </p:nvSpPr>
        <p:spPr>
          <a:xfrm>
            <a:off x="548640" y="731520"/>
            <a:ext cx="10515600" cy="914400"/>
          </a:xfrm>
          <a:prstGeom prst="rect">
            <a:avLst/>
          </a:prstGeom>
          <a:noFill/>
          <a:ln/>
        </p:spPr>
        <p:txBody>
          <a:bodyPr wrap="square" lIns="0" tIns="0" rIns="0" bIns="0" rtlCol="0" anchor="t"/>
          <a:lstStyle/>
          <a:p>
            <a:pPr indent="0" marL="0">
              <a:buNone/>
            </a:pPr>
            <a:r>
              <a:rPr lang="en-US" sz="3200" b="1" dirty="0">
                <a:solidFill>
                  <a:srgbClr val="EEEEEE"/>
                </a:solidFill>
                <a:latin typeface="Georgia" pitchFamily="34" charset="0"/>
                <a:ea typeface="Georgia" pitchFamily="34" charset="-122"/>
                <a:cs typeface="Georgia" pitchFamily="34" charset="-120"/>
              </a:rPr>
              <a:t>The names.</a:t>
            </a:r>
            <a:endParaRPr lang="en-US" sz="3200" dirty="0"/>
          </a:p>
        </p:txBody>
      </p:sp>
      <p:sp>
        <p:nvSpPr>
          <p:cNvPr id="5" name="Text 2"/>
          <p:cNvSpPr/>
          <p:nvPr/>
        </p:nvSpPr>
        <p:spPr>
          <a:xfrm>
            <a:off x="548640" y="6446520"/>
            <a:ext cx="7315200" cy="274320"/>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HEINEKEN × ADW 2026   ·   MAIN PARTNER PITCH</a:t>
            </a:r>
            <a:endParaRPr lang="en-US" sz="800" dirty="0"/>
          </a:p>
        </p:txBody>
      </p:sp>
      <p:sp>
        <p:nvSpPr>
          <p:cNvPr id="6" name="Text 3"/>
          <p:cNvSpPr/>
          <p:nvPr/>
        </p:nvSpPr>
        <p:spPr>
          <a:xfrm>
            <a:off x="10515600" y="6446520"/>
            <a:ext cx="1097280" cy="274320"/>
          </a:xfrm>
          <a:prstGeom prst="rect">
            <a:avLst/>
          </a:prstGeom>
          <a:noFill/>
          <a:ln/>
        </p:spPr>
        <p:txBody>
          <a:bodyPr wrap="square" lIns="0" tIns="0" rIns="0" bIns="0" rtlCol="0" anchor="ctr"/>
          <a:lstStyle/>
          <a:p>
            <a:pPr algn="r" indent="0" marL="0">
              <a:buNone/>
            </a:pPr>
            <a:r>
              <a:rPr lang="en-US" sz="800" spc="200" kern="0" dirty="0">
                <a:solidFill>
                  <a:srgbClr val="6B6B6B"/>
                </a:solidFill>
                <a:latin typeface="Calibri" pitchFamily="34" charset="0"/>
                <a:ea typeface="Calibri" pitchFamily="34" charset="-122"/>
                <a:cs typeface="Calibri" pitchFamily="34" charset="-120"/>
              </a:rPr>
              <a:t>08 / 17</a:t>
            </a:r>
            <a:endParaRPr lang="en-US" sz="800" dirty="0"/>
          </a:p>
        </p:txBody>
      </p:sp>
      <p:sp>
        <p:nvSpPr>
          <p:cNvPr id="7" name="Text 4"/>
          <p:cNvSpPr/>
          <p:nvPr/>
        </p:nvSpPr>
        <p:spPr>
          <a:xfrm>
            <a:off x="548640" y="1965960"/>
            <a:ext cx="10972800" cy="914400"/>
          </a:xfrm>
          <a:prstGeom prst="rect">
            <a:avLst/>
          </a:prstGeom>
          <a:noFill/>
          <a:ln/>
        </p:spPr>
        <p:txBody>
          <a:bodyPr wrap="square" lIns="0" tIns="0" rIns="0" bIns="0" rtlCol="0" anchor="t"/>
          <a:lstStyle/>
          <a:p>
            <a:pPr indent="0" marL="0">
              <a:buNone/>
            </a:pPr>
            <a:r>
              <a:rPr lang="en-US" sz="1300" dirty="0">
                <a:solidFill>
                  <a:srgbClr val="EEEEEE"/>
                </a:solidFill>
                <a:latin typeface="Calibri" pitchFamily="34" charset="0"/>
                <a:ea typeface="Calibri" pitchFamily="34" charset="-122"/>
                <a:cs typeface="Calibri" pitchFamily="34" charset="-120"/>
              </a:rPr>
              <a:t>Names in the door. Names we're talking to. South African heritage acts, continental headliners, and the producer tier that connects SA to the global house sound. The roster that makes a pilot year credible.</a:t>
            </a:r>
            <a:endParaRPr lang="en-US" sz="1300" dirty="0"/>
          </a:p>
        </p:txBody>
      </p:sp>
      <p:sp>
        <p:nvSpPr>
          <p:cNvPr id="8" name="Shape 5"/>
          <p:cNvSpPr/>
          <p:nvPr/>
        </p:nvSpPr>
        <p:spPr>
          <a:xfrm>
            <a:off x="548640" y="3063240"/>
            <a:ext cx="3611880" cy="3108960"/>
          </a:xfrm>
          <a:prstGeom prst="rect">
            <a:avLst/>
          </a:prstGeom>
          <a:solidFill>
            <a:srgbClr val="141414"/>
          </a:solidFill>
          <a:ln w="6350">
            <a:solidFill>
              <a:srgbClr val="2A2A2A"/>
            </a:solidFill>
            <a:prstDash val="solid"/>
          </a:ln>
        </p:spPr>
      </p:sp>
      <p:sp>
        <p:nvSpPr>
          <p:cNvPr id="9" name="Shape 6"/>
          <p:cNvSpPr/>
          <p:nvPr/>
        </p:nvSpPr>
        <p:spPr>
          <a:xfrm>
            <a:off x="548640" y="3063240"/>
            <a:ext cx="3611880" cy="54864"/>
          </a:xfrm>
          <a:prstGeom prst="rect">
            <a:avLst/>
          </a:prstGeom>
          <a:solidFill>
            <a:srgbClr val="E11D2E"/>
          </a:solidFill>
          <a:ln w="12700">
            <a:solidFill>
              <a:srgbClr val="E11D2E"/>
            </a:solidFill>
            <a:prstDash val="solid"/>
          </a:ln>
        </p:spPr>
      </p:sp>
      <p:sp>
        <p:nvSpPr>
          <p:cNvPr id="10" name="Text 7"/>
          <p:cNvSpPr/>
          <p:nvPr/>
        </p:nvSpPr>
        <p:spPr>
          <a:xfrm>
            <a:off x="777240" y="3200400"/>
            <a:ext cx="3200400" cy="320040"/>
          </a:xfrm>
          <a:prstGeom prst="rect">
            <a:avLst/>
          </a:prstGeom>
          <a:noFill/>
          <a:ln/>
        </p:spPr>
        <p:txBody>
          <a:bodyPr wrap="square" lIns="0" tIns="0" rIns="0" bIns="0" rtlCol="0" anchor="ctr"/>
          <a:lstStyle/>
          <a:p>
            <a:pPr indent="0" marL="0">
              <a:buNone/>
            </a:pPr>
            <a:r>
              <a:rPr lang="en-US" sz="900" b="1" spc="250" kern="0" dirty="0">
                <a:solidFill>
                  <a:srgbClr val="E11D2E"/>
                </a:solidFill>
                <a:latin typeface="Calibri" pitchFamily="34" charset="0"/>
                <a:ea typeface="Calibri" pitchFamily="34" charset="-122"/>
                <a:cs typeface="Calibri" pitchFamily="34" charset="-120"/>
              </a:rPr>
              <a:t>TIER A · HEADLINERS</a:t>
            </a:r>
            <a:endParaRPr lang="en-US" sz="900" dirty="0"/>
          </a:p>
        </p:txBody>
      </p:sp>
      <p:sp>
        <p:nvSpPr>
          <p:cNvPr id="11" name="Text 8"/>
          <p:cNvSpPr/>
          <p:nvPr/>
        </p:nvSpPr>
        <p:spPr>
          <a:xfrm>
            <a:off x="777240" y="3520440"/>
            <a:ext cx="3200400" cy="502920"/>
          </a:xfrm>
          <a:prstGeom prst="rect">
            <a:avLst/>
          </a:prstGeom>
          <a:noFill/>
          <a:ln/>
        </p:spPr>
        <p:txBody>
          <a:bodyPr wrap="square" lIns="0" tIns="0" rIns="0" bIns="0" rtlCol="0" anchor="t"/>
          <a:lstStyle/>
          <a:p>
            <a:pPr indent="0" marL="0">
              <a:buNone/>
            </a:pPr>
            <a:r>
              <a:rPr lang="en-US" sz="1000" i="1" dirty="0">
                <a:solidFill>
                  <a:srgbClr val="AAAAAA"/>
                </a:solidFill>
                <a:latin typeface="Calibri" pitchFamily="34" charset="0"/>
                <a:ea typeface="Calibri" pitchFamily="34" charset="-122"/>
                <a:cs typeface="Calibri" pitchFamily="34" charset="-120"/>
              </a:rPr>
              <a:t>The household names. The flight from Europe to see them.</a:t>
            </a:r>
            <a:endParaRPr lang="en-US" sz="1000" dirty="0"/>
          </a:p>
        </p:txBody>
      </p:sp>
      <p:sp>
        <p:nvSpPr>
          <p:cNvPr id="12" name="Text 9"/>
          <p:cNvSpPr/>
          <p:nvPr/>
        </p:nvSpPr>
        <p:spPr>
          <a:xfrm>
            <a:off x="777240" y="416052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DJ Fresh</a:t>
            </a:r>
            <a:endParaRPr lang="en-US" sz="1200" dirty="0"/>
          </a:p>
        </p:txBody>
      </p:sp>
      <p:sp>
        <p:nvSpPr>
          <p:cNvPr id="13" name="Text 10"/>
          <p:cNvSpPr/>
          <p:nvPr/>
        </p:nvSpPr>
        <p:spPr>
          <a:xfrm>
            <a:off x="2377440" y="416052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Oskido</a:t>
            </a:r>
            <a:endParaRPr lang="en-US" sz="1200" dirty="0"/>
          </a:p>
        </p:txBody>
      </p:sp>
      <p:sp>
        <p:nvSpPr>
          <p:cNvPr id="14" name="Text 11"/>
          <p:cNvSpPr/>
          <p:nvPr/>
        </p:nvSpPr>
        <p:spPr>
          <a:xfrm>
            <a:off x="777240" y="448056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Dbn Gogo</a:t>
            </a:r>
            <a:endParaRPr lang="en-US" sz="1200" dirty="0"/>
          </a:p>
        </p:txBody>
      </p:sp>
      <p:sp>
        <p:nvSpPr>
          <p:cNvPr id="15" name="Text 12"/>
          <p:cNvSpPr/>
          <p:nvPr/>
        </p:nvSpPr>
        <p:spPr>
          <a:xfrm>
            <a:off x="2377440" y="448056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Black Motion</a:t>
            </a:r>
            <a:endParaRPr lang="en-US" sz="1200" dirty="0"/>
          </a:p>
        </p:txBody>
      </p:sp>
      <p:sp>
        <p:nvSpPr>
          <p:cNvPr id="16" name="Text 13"/>
          <p:cNvSpPr/>
          <p:nvPr/>
        </p:nvSpPr>
        <p:spPr>
          <a:xfrm>
            <a:off x="777240" y="480060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Zakes Bantwini</a:t>
            </a:r>
            <a:endParaRPr lang="en-US" sz="1200" dirty="0"/>
          </a:p>
        </p:txBody>
      </p:sp>
      <p:sp>
        <p:nvSpPr>
          <p:cNvPr id="17" name="Text 14"/>
          <p:cNvSpPr/>
          <p:nvPr/>
        </p:nvSpPr>
        <p:spPr>
          <a:xfrm>
            <a:off x="2377440" y="480060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Msaki</a:t>
            </a:r>
            <a:endParaRPr lang="en-US" sz="1200" dirty="0"/>
          </a:p>
        </p:txBody>
      </p:sp>
      <p:sp>
        <p:nvSpPr>
          <p:cNvPr id="18" name="Text 15"/>
          <p:cNvSpPr/>
          <p:nvPr/>
        </p:nvSpPr>
        <p:spPr>
          <a:xfrm>
            <a:off x="777240" y="512064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Sun El Musician</a:t>
            </a:r>
            <a:endParaRPr lang="en-US" sz="1200" dirty="0"/>
          </a:p>
        </p:txBody>
      </p:sp>
      <p:sp>
        <p:nvSpPr>
          <p:cNvPr id="19" name="Shape 16"/>
          <p:cNvSpPr/>
          <p:nvPr/>
        </p:nvSpPr>
        <p:spPr>
          <a:xfrm>
            <a:off x="4279392" y="3063240"/>
            <a:ext cx="3611880" cy="3108960"/>
          </a:xfrm>
          <a:prstGeom prst="rect">
            <a:avLst/>
          </a:prstGeom>
          <a:solidFill>
            <a:srgbClr val="141414"/>
          </a:solidFill>
          <a:ln w="6350">
            <a:solidFill>
              <a:srgbClr val="2A2A2A"/>
            </a:solidFill>
            <a:prstDash val="solid"/>
          </a:ln>
        </p:spPr>
      </p:sp>
      <p:sp>
        <p:nvSpPr>
          <p:cNvPr id="20" name="Shape 17"/>
          <p:cNvSpPr/>
          <p:nvPr/>
        </p:nvSpPr>
        <p:spPr>
          <a:xfrm>
            <a:off x="4279392" y="3063240"/>
            <a:ext cx="3611880" cy="54864"/>
          </a:xfrm>
          <a:prstGeom prst="rect">
            <a:avLst/>
          </a:prstGeom>
          <a:solidFill>
            <a:srgbClr val="C9A84C"/>
          </a:solidFill>
          <a:ln w="12700">
            <a:solidFill>
              <a:srgbClr val="C9A84C"/>
            </a:solidFill>
            <a:prstDash val="solid"/>
          </a:ln>
        </p:spPr>
      </p:sp>
      <p:sp>
        <p:nvSpPr>
          <p:cNvPr id="21" name="Text 18"/>
          <p:cNvSpPr/>
          <p:nvPr/>
        </p:nvSpPr>
        <p:spPr>
          <a:xfrm>
            <a:off x="4507992" y="3200400"/>
            <a:ext cx="3200400" cy="320040"/>
          </a:xfrm>
          <a:prstGeom prst="rect">
            <a:avLst/>
          </a:prstGeom>
          <a:noFill/>
          <a:ln/>
        </p:spPr>
        <p:txBody>
          <a:bodyPr wrap="square" lIns="0" tIns="0" rIns="0" bIns="0" rtlCol="0" anchor="ctr"/>
          <a:lstStyle/>
          <a:p>
            <a:pPr indent="0" marL="0">
              <a:buNone/>
            </a:pPr>
            <a:r>
              <a:rPr lang="en-US" sz="900" b="1" spc="250" kern="0" dirty="0">
                <a:solidFill>
                  <a:srgbClr val="C9A84C"/>
                </a:solidFill>
                <a:latin typeface="Calibri" pitchFamily="34" charset="0"/>
                <a:ea typeface="Calibri" pitchFamily="34" charset="-122"/>
                <a:cs typeface="Calibri" pitchFamily="34" charset="-120"/>
              </a:rPr>
              <a:t>TIER B · PRODUCERS</a:t>
            </a:r>
            <a:endParaRPr lang="en-US" sz="900" dirty="0"/>
          </a:p>
        </p:txBody>
      </p:sp>
      <p:sp>
        <p:nvSpPr>
          <p:cNvPr id="22" name="Text 19"/>
          <p:cNvSpPr/>
          <p:nvPr/>
        </p:nvSpPr>
        <p:spPr>
          <a:xfrm>
            <a:off x="4507992" y="3520440"/>
            <a:ext cx="3200400" cy="502920"/>
          </a:xfrm>
          <a:prstGeom prst="rect">
            <a:avLst/>
          </a:prstGeom>
          <a:noFill/>
          <a:ln/>
        </p:spPr>
        <p:txBody>
          <a:bodyPr wrap="square" lIns="0" tIns="0" rIns="0" bIns="0" rtlCol="0" anchor="t"/>
          <a:lstStyle/>
          <a:p>
            <a:pPr indent="0" marL="0">
              <a:buNone/>
            </a:pPr>
            <a:r>
              <a:rPr lang="en-US" sz="1000" i="1" dirty="0">
                <a:solidFill>
                  <a:srgbClr val="AAAAAA"/>
                </a:solidFill>
                <a:latin typeface="Calibri" pitchFamily="34" charset="0"/>
                <a:ea typeface="Calibri" pitchFamily="34" charset="-122"/>
                <a:cs typeface="Calibri" pitchFamily="34" charset="-120"/>
              </a:rPr>
              <a:t>The studio architects. The international-facing global house sound.</a:t>
            </a:r>
            <a:endParaRPr lang="en-US" sz="1000" dirty="0"/>
          </a:p>
        </p:txBody>
      </p:sp>
      <p:sp>
        <p:nvSpPr>
          <p:cNvPr id="23" name="Text 20"/>
          <p:cNvSpPr/>
          <p:nvPr/>
        </p:nvSpPr>
        <p:spPr>
          <a:xfrm>
            <a:off x="4507992" y="416052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Darque</a:t>
            </a:r>
            <a:endParaRPr lang="en-US" sz="1200" dirty="0"/>
          </a:p>
        </p:txBody>
      </p:sp>
      <p:sp>
        <p:nvSpPr>
          <p:cNvPr id="24" name="Text 21"/>
          <p:cNvSpPr/>
          <p:nvPr/>
        </p:nvSpPr>
        <p:spPr>
          <a:xfrm>
            <a:off x="6108192" y="416052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Kasango</a:t>
            </a:r>
            <a:endParaRPr lang="en-US" sz="1200" dirty="0"/>
          </a:p>
        </p:txBody>
      </p:sp>
      <p:sp>
        <p:nvSpPr>
          <p:cNvPr id="25" name="Text 22"/>
          <p:cNvSpPr/>
          <p:nvPr/>
        </p:nvSpPr>
        <p:spPr>
          <a:xfrm>
            <a:off x="4507992" y="448056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Blanka Mazimela</a:t>
            </a:r>
            <a:endParaRPr lang="en-US" sz="1200" dirty="0"/>
          </a:p>
        </p:txBody>
      </p:sp>
      <p:sp>
        <p:nvSpPr>
          <p:cNvPr id="26" name="Text 23"/>
          <p:cNvSpPr/>
          <p:nvPr/>
        </p:nvSpPr>
        <p:spPr>
          <a:xfrm>
            <a:off x="6108192" y="448056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Sef Kombo</a:t>
            </a:r>
            <a:endParaRPr lang="en-US" sz="1200" dirty="0"/>
          </a:p>
        </p:txBody>
      </p:sp>
      <p:sp>
        <p:nvSpPr>
          <p:cNvPr id="27" name="Text 24"/>
          <p:cNvSpPr/>
          <p:nvPr/>
        </p:nvSpPr>
        <p:spPr>
          <a:xfrm>
            <a:off x="4507992" y="480060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Citizen Deep</a:t>
            </a:r>
            <a:endParaRPr lang="en-US" sz="1200" dirty="0"/>
          </a:p>
        </p:txBody>
      </p:sp>
      <p:sp>
        <p:nvSpPr>
          <p:cNvPr id="28" name="Text 25"/>
          <p:cNvSpPr/>
          <p:nvPr/>
        </p:nvSpPr>
        <p:spPr>
          <a:xfrm>
            <a:off x="6108192" y="480060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Shoba</a:t>
            </a:r>
            <a:endParaRPr lang="en-US" sz="1200" dirty="0"/>
          </a:p>
        </p:txBody>
      </p:sp>
      <p:sp>
        <p:nvSpPr>
          <p:cNvPr id="29" name="Text 26"/>
          <p:cNvSpPr/>
          <p:nvPr/>
        </p:nvSpPr>
        <p:spPr>
          <a:xfrm>
            <a:off x="4507992" y="512064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Dwson</a:t>
            </a:r>
            <a:endParaRPr lang="en-US" sz="1200" dirty="0"/>
          </a:p>
        </p:txBody>
      </p:sp>
      <p:sp>
        <p:nvSpPr>
          <p:cNvPr id="30" name="Shape 27"/>
          <p:cNvSpPr/>
          <p:nvPr/>
        </p:nvSpPr>
        <p:spPr>
          <a:xfrm>
            <a:off x="8010144" y="3063240"/>
            <a:ext cx="3611880" cy="3108960"/>
          </a:xfrm>
          <a:prstGeom prst="rect">
            <a:avLst/>
          </a:prstGeom>
          <a:solidFill>
            <a:srgbClr val="141414"/>
          </a:solidFill>
          <a:ln w="6350">
            <a:solidFill>
              <a:srgbClr val="2A2A2A"/>
            </a:solidFill>
            <a:prstDash val="solid"/>
          </a:ln>
        </p:spPr>
      </p:sp>
      <p:sp>
        <p:nvSpPr>
          <p:cNvPr id="31" name="Shape 28"/>
          <p:cNvSpPr/>
          <p:nvPr/>
        </p:nvSpPr>
        <p:spPr>
          <a:xfrm>
            <a:off x="8010144" y="3063240"/>
            <a:ext cx="3611880" cy="54864"/>
          </a:xfrm>
          <a:prstGeom prst="rect">
            <a:avLst/>
          </a:prstGeom>
          <a:solidFill>
            <a:srgbClr val="888888"/>
          </a:solidFill>
          <a:ln w="12700">
            <a:solidFill>
              <a:srgbClr val="888888"/>
            </a:solidFill>
            <a:prstDash val="solid"/>
          </a:ln>
        </p:spPr>
      </p:sp>
      <p:sp>
        <p:nvSpPr>
          <p:cNvPr id="32" name="Text 29"/>
          <p:cNvSpPr/>
          <p:nvPr/>
        </p:nvSpPr>
        <p:spPr>
          <a:xfrm>
            <a:off x="8238744" y="3200400"/>
            <a:ext cx="3200400" cy="320040"/>
          </a:xfrm>
          <a:prstGeom prst="rect">
            <a:avLst/>
          </a:prstGeom>
          <a:noFill/>
          <a:ln/>
        </p:spPr>
        <p:txBody>
          <a:bodyPr wrap="square" lIns="0" tIns="0" rIns="0" bIns="0" rtlCol="0" anchor="ctr"/>
          <a:lstStyle/>
          <a:p>
            <a:pPr indent="0" marL="0">
              <a:buNone/>
            </a:pPr>
            <a:r>
              <a:rPr lang="en-US" sz="900" b="1" spc="250" kern="0" dirty="0">
                <a:solidFill>
                  <a:srgbClr val="888888"/>
                </a:solidFill>
                <a:latin typeface="Calibri" pitchFamily="34" charset="0"/>
                <a:ea typeface="Calibri" pitchFamily="34" charset="-122"/>
                <a:cs typeface="Calibri" pitchFamily="34" charset="-120"/>
              </a:rPr>
              <a:t>TIER C · RISING</a:t>
            </a:r>
            <a:endParaRPr lang="en-US" sz="900" dirty="0"/>
          </a:p>
        </p:txBody>
      </p:sp>
      <p:sp>
        <p:nvSpPr>
          <p:cNvPr id="33" name="Text 30"/>
          <p:cNvSpPr/>
          <p:nvPr/>
        </p:nvSpPr>
        <p:spPr>
          <a:xfrm>
            <a:off x="8238744" y="3520440"/>
            <a:ext cx="3200400" cy="502920"/>
          </a:xfrm>
          <a:prstGeom prst="rect">
            <a:avLst/>
          </a:prstGeom>
          <a:noFill/>
          <a:ln/>
        </p:spPr>
        <p:txBody>
          <a:bodyPr wrap="square" lIns="0" tIns="0" rIns="0" bIns="0" rtlCol="0" anchor="t"/>
          <a:lstStyle/>
          <a:p>
            <a:pPr indent="0" marL="0">
              <a:buNone/>
            </a:pPr>
            <a:r>
              <a:rPr lang="en-US" sz="1000" i="1" dirty="0">
                <a:solidFill>
                  <a:srgbClr val="AAAAAA"/>
                </a:solidFill>
                <a:latin typeface="Calibri" pitchFamily="34" charset="0"/>
                <a:ea typeface="Calibri" pitchFamily="34" charset="-122"/>
                <a:cs typeface="Calibri" pitchFamily="34" charset="-120"/>
              </a:rPr>
              <a:t>The 12-month breakouts. Heineken Rising Stars slots.</a:t>
            </a:r>
            <a:endParaRPr lang="en-US" sz="1000" dirty="0"/>
          </a:p>
        </p:txBody>
      </p:sp>
      <p:sp>
        <p:nvSpPr>
          <p:cNvPr id="34" name="Text 31"/>
          <p:cNvSpPr/>
          <p:nvPr/>
        </p:nvSpPr>
        <p:spPr>
          <a:xfrm>
            <a:off x="8238744" y="416052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Jnr SA</a:t>
            </a:r>
            <a:endParaRPr lang="en-US" sz="1200" dirty="0"/>
          </a:p>
        </p:txBody>
      </p:sp>
      <p:sp>
        <p:nvSpPr>
          <p:cNvPr id="35" name="Text 32"/>
          <p:cNvSpPr/>
          <p:nvPr/>
        </p:nvSpPr>
        <p:spPr>
          <a:xfrm>
            <a:off x="9838944" y="416052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Atmos Blaque</a:t>
            </a:r>
            <a:endParaRPr lang="en-US" sz="1200" dirty="0"/>
          </a:p>
        </p:txBody>
      </p:sp>
      <p:sp>
        <p:nvSpPr>
          <p:cNvPr id="36" name="Text 33"/>
          <p:cNvSpPr/>
          <p:nvPr/>
        </p:nvSpPr>
        <p:spPr>
          <a:xfrm>
            <a:off x="8238744" y="448056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Mpho Wav</a:t>
            </a:r>
            <a:endParaRPr lang="en-US" sz="1200" dirty="0"/>
          </a:p>
        </p:txBody>
      </p:sp>
      <p:sp>
        <p:nvSpPr>
          <p:cNvPr id="37" name="Text 34"/>
          <p:cNvSpPr/>
          <p:nvPr/>
        </p:nvSpPr>
        <p:spPr>
          <a:xfrm>
            <a:off x="9838944" y="448056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Kayrendesoul</a:t>
            </a:r>
            <a:endParaRPr lang="en-US" sz="1200" dirty="0"/>
          </a:p>
        </p:txBody>
      </p:sp>
      <p:sp>
        <p:nvSpPr>
          <p:cNvPr id="38" name="Text 35"/>
          <p:cNvSpPr/>
          <p:nvPr/>
        </p:nvSpPr>
        <p:spPr>
          <a:xfrm>
            <a:off x="8238744" y="480060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Massh</a:t>
            </a:r>
            <a:endParaRPr lang="en-US" sz="1200" dirty="0"/>
          </a:p>
        </p:txBody>
      </p:sp>
      <p:sp>
        <p:nvSpPr>
          <p:cNvPr id="39" name="Text 36"/>
          <p:cNvSpPr/>
          <p:nvPr/>
        </p:nvSpPr>
        <p:spPr>
          <a:xfrm>
            <a:off x="9838944" y="480060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Lizwi</a:t>
            </a:r>
            <a:endParaRPr lang="en-US" sz="1200" dirty="0"/>
          </a:p>
        </p:txBody>
      </p:sp>
      <p:sp>
        <p:nvSpPr>
          <p:cNvPr id="40" name="Text 37"/>
          <p:cNvSpPr/>
          <p:nvPr/>
        </p:nvSpPr>
        <p:spPr>
          <a:xfrm>
            <a:off x="8238744" y="5120640"/>
            <a:ext cx="1508760" cy="274320"/>
          </a:xfrm>
          <a:prstGeom prst="rect">
            <a:avLst/>
          </a:prstGeom>
          <a:noFill/>
          <a:ln/>
        </p:spPr>
        <p:txBody>
          <a:bodyPr wrap="square" lIns="0" tIns="0" rIns="0" bIns="0" rtlCol="0" anchor="ctr"/>
          <a:lstStyle/>
          <a:p>
            <a:pPr indent="0" marL="0">
              <a:buNone/>
            </a:pPr>
            <a:r>
              <a:rPr lang="en-US" sz="1200" b="1" dirty="0">
                <a:solidFill>
                  <a:srgbClr val="EEEEEE"/>
                </a:solidFill>
                <a:latin typeface="Georgia" pitchFamily="34" charset="0"/>
                <a:ea typeface="Georgia" pitchFamily="34" charset="-122"/>
                <a:cs typeface="Georgia" pitchFamily="34" charset="-120"/>
              </a:rPr>
              <a:t>Kusasa</a:t>
            </a:r>
            <a:endParaRPr lang="en-US" sz="1200" dirty="0"/>
          </a:p>
        </p:txBody>
      </p:sp>
      <p:sp>
        <p:nvSpPr>
          <p:cNvPr id="41" name="Text 38"/>
          <p:cNvSpPr/>
          <p:nvPr/>
        </p:nvSpPr>
        <p:spPr>
          <a:xfrm>
            <a:off x="548640" y="6263640"/>
            <a:ext cx="10972800" cy="274320"/>
          </a:xfrm>
          <a:prstGeom prst="rect">
            <a:avLst/>
          </a:prstGeom>
          <a:noFill/>
          <a:ln/>
        </p:spPr>
        <p:txBody>
          <a:bodyPr wrap="square" lIns="0" tIns="0" rIns="0" bIns="0" rtlCol="0" anchor="ctr"/>
          <a:lstStyle/>
          <a:p>
            <a:pPr indent="0" marL="0">
              <a:buNone/>
            </a:pPr>
            <a:r>
              <a:rPr lang="en-US" sz="900" i="1" dirty="0">
                <a:solidFill>
                  <a:srgbClr val="C9A84C"/>
                </a:solidFill>
                <a:latin typeface="Calibri" pitchFamily="34" charset="0"/>
                <a:ea typeface="Calibri" pitchFamily="34" charset="-122"/>
                <a:cs typeface="Calibri" pitchFamily="34" charset="-120"/>
              </a:rPr>
              <a:t>Plus confirmed tier-D international guest slots (to be announced via ADE October 2026). Influencer integrations via DanceAfrika's 493-contact network.</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A0A0A"/>
        </a:solidFill>
      </p:bgPr>
    </p:bg>
    <p:spTree>
      <p:nvGrpSpPr>
        <p:cNvPr id="1" name=""/>
        <p:cNvGrpSpPr/>
        <p:nvPr/>
      </p:nvGrpSpPr>
      <p:grpSpPr>
        <a:xfrm>
          <a:off x="0" y="0"/>
          <a:ext cx="0" cy="0"/>
          <a:chOff x="0" y="0"/>
          <a:chExt cx="0" cy="0"/>
        </a:xfrm>
      </p:grpSpPr>
      <p:pic>
        <p:nvPicPr>
          <p:cNvPr id="2" name="Image 0" descr="/home/claude/adw/adw-logo-transparent.png">    </p:cNvPr>
          <p:cNvPicPr>
            <a:picLocks noChangeAspect="1"/>
          </p:cNvPicPr>
          <p:nvPr/>
        </p:nvPicPr>
        <p:blipFill>
          <a:blip r:embed="rId1"/>
          <a:stretch>
            <a:fillRect/>
          </a:stretch>
        </p:blipFill>
        <p:spPr>
          <a:xfrm>
            <a:off x="11064240" y="320040"/>
            <a:ext cx="960120" cy="402336"/>
          </a:xfrm>
          <a:prstGeom prst="rect">
            <a:avLst/>
          </a:prstGeom>
        </p:spPr>
      </p:pic>
      <p:sp>
        <p:nvSpPr>
          <p:cNvPr id="3" name="Text 0"/>
          <p:cNvSpPr/>
          <p:nvPr/>
        </p:nvSpPr>
        <p:spPr>
          <a:xfrm>
            <a:off x="548640" y="411480"/>
            <a:ext cx="9144000" cy="274320"/>
          </a:xfrm>
          <a:prstGeom prst="rect">
            <a:avLst/>
          </a:prstGeom>
          <a:noFill/>
          <a:ln/>
        </p:spPr>
        <p:txBody>
          <a:bodyPr wrap="square" lIns="0" tIns="0" rIns="0" bIns="0" rtlCol="0" anchor="ctr"/>
          <a:lstStyle/>
          <a:p>
            <a:pPr indent="0" marL="0">
              <a:buNone/>
            </a:pPr>
            <a:r>
              <a:rPr lang="en-US" sz="1000" b="1" spc="500" kern="0" dirty="0">
                <a:solidFill>
                  <a:srgbClr val="E11D2E"/>
                </a:solidFill>
                <a:latin typeface="Calibri" pitchFamily="34" charset="0"/>
                <a:ea typeface="Calibri" pitchFamily="34" charset="-122"/>
                <a:cs typeface="Calibri" pitchFamily="34" charset="-120"/>
              </a:rPr>
              <a:t>HERO ACTIVATION · BOTH CITIES</a:t>
            </a:r>
            <a:endParaRPr lang="en-US" sz="1000" dirty="0"/>
          </a:p>
        </p:txBody>
      </p:sp>
      <p:sp>
        <p:nvSpPr>
          <p:cNvPr id="4" name="Text 1"/>
          <p:cNvSpPr/>
          <p:nvPr/>
        </p:nvSpPr>
        <p:spPr>
          <a:xfrm>
            <a:off x="548640" y="731520"/>
            <a:ext cx="10515600" cy="914400"/>
          </a:xfrm>
          <a:prstGeom prst="rect">
            <a:avLst/>
          </a:prstGeom>
          <a:noFill/>
          <a:ln/>
        </p:spPr>
        <p:txBody>
          <a:bodyPr wrap="square" lIns="0" tIns="0" rIns="0" bIns="0" rtlCol="0" anchor="t"/>
          <a:lstStyle/>
          <a:p>
            <a:pPr indent="0" marL="0">
              <a:buNone/>
            </a:pPr>
            <a:r>
              <a:rPr lang="en-US" sz="3200" b="1" dirty="0">
                <a:solidFill>
                  <a:srgbClr val="EEEEEE"/>
                </a:solidFill>
                <a:latin typeface="Georgia" pitchFamily="34" charset="0"/>
                <a:ea typeface="Georgia" pitchFamily="34" charset="-122"/>
                <a:cs typeface="Georgia" pitchFamily="34" charset="-120"/>
              </a:rPr>
              <a:t>House of Heineken.</a:t>
            </a:r>
            <a:endParaRPr lang="en-US" sz="3200" dirty="0"/>
          </a:p>
        </p:txBody>
      </p:sp>
      <p:sp>
        <p:nvSpPr>
          <p:cNvPr id="5" name="Text 2"/>
          <p:cNvSpPr/>
          <p:nvPr/>
        </p:nvSpPr>
        <p:spPr>
          <a:xfrm>
            <a:off x="548640" y="6446520"/>
            <a:ext cx="7315200" cy="274320"/>
          </a:xfrm>
          <a:prstGeom prst="rect">
            <a:avLst/>
          </a:prstGeom>
          <a:noFill/>
          <a:ln/>
        </p:spPr>
        <p:txBody>
          <a:bodyPr wrap="square" lIns="0" tIns="0" rIns="0" bIns="0" rtlCol="0" anchor="ctr"/>
          <a:lstStyle/>
          <a:p>
            <a:pPr indent="0" marL="0">
              <a:buNone/>
            </a:pPr>
            <a:r>
              <a:rPr lang="en-US" sz="800" spc="300" kern="0" dirty="0">
                <a:solidFill>
                  <a:srgbClr val="6B6B6B"/>
                </a:solidFill>
                <a:latin typeface="Calibri" pitchFamily="34" charset="0"/>
                <a:ea typeface="Calibri" pitchFamily="34" charset="-122"/>
                <a:cs typeface="Calibri" pitchFamily="34" charset="-120"/>
              </a:rPr>
              <a:t>HEINEKEN × ADW 2026   ·   MAIN PARTNER PITCH</a:t>
            </a:r>
            <a:endParaRPr lang="en-US" sz="800" dirty="0"/>
          </a:p>
        </p:txBody>
      </p:sp>
      <p:sp>
        <p:nvSpPr>
          <p:cNvPr id="6" name="Text 3"/>
          <p:cNvSpPr/>
          <p:nvPr/>
        </p:nvSpPr>
        <p:spPr>
          <a:xfrm>
            <a:off x="10515600" y="6446520"/>
            <a:ext cx="1097280" cy="274320"/>
          </a:xfrm>
          <a:prstGeom prst="rect">
            <a:avLst/>
          </a:prstGeom>
          <a:noFill/>
          <a:ln/>
        </p:spPr>
        <p:txBody>
          <a:bodyPr wrap="square" lIns="0" tIns="0" rIns="0" bIns="0" rtlCol="0" anchor="ctr"/>
          <a:lstStyle/>
          <a:p>
            <a:pPr algn="r" indent="0" marL="0">
              <a:buNone/>
            </a:pPr>
            <a:r>
              <a:rPr lang="en-US" sz="800" spc="200" kern="0" dirty="0">
                <a:solidFill>
                  <a:srgbClr val="6B6B6B"/>
                </a:solidFill>
                <a:latin typeface="Calibri" pitchFamily="34" charset="0"/>
                <a:ea typeface="Calibri" pitchFamily="34" charset="-122"/>
                <a:cs typeface="Calibri" pitchFamily="34" charset="-120"/>
              </a:rPr>
              <a:t>09 / 17</a:t>
            </a:r>
            <a:endParaRPr lang="en-US" sz="800" dirty="0"/>
          </a:p>
        </p:txBody>
      </p:sp>
      <p:sp>
        <p:nvSpPr>
          <p:cNvPr id="7" name="Text 4"/>
          <p:cNvSpPr/>
          <p:nvPr/>
        </p:nvSpPr>
        <p:spPr>
          <a:xfrm>
            <a:off x="548640" y="1965960"/>
            <a:ext cx="5669280" cy="1645920"/>
          </a:xfrm>
          <a:prstGeom prst="rect">
            <a:avLst/>
          </a:prstGeom>
          <a:noFill/>
          <a:ln/>
        </p:spPr>
        <p:txBody>
          <a:bodyPr wrap="square" lIns="0" tIns="0" rIns="0" bIns="0" rtlCol="0" anchor="t"/>
          <a:lstStyle/>
          <a:p>
            <a:pPr indent="0" marL="0">
              <a:buNone/>
            </a:pPr>
            <a:r>
              <a:rPr lang="en-US" sz="1300" dirty="0">
                <a:solidFill>
                  <a:srgbClr val="EEEEEE"/>
                </a:solidFill>
                <a:latin typeface="Calibri" pitchFamily="34" charset="0"/>
                <a:ea typeface="Calibri" pitchFamily="34" charset="-122"/>
                <a:cs typeface="Calibri" pitchFamily="34" charset="-120"/>
              </a:rPr>
              <a:t>A branded hero hub at one venue per city leg. The delegate lounge, the content studio, the public-facing stage, the place the industry gathers between sessions. This is where Heineken lives for seven days.</a:t>
            </a:r>
            <a:endParaRPr lang="en-US" sz="1300" dirty="0"/>
          </a:p>
        </p:txBody>
      </p:sp>
      <p:sp>
        <p:nvSpPr>
          <p:cNvPr id="8" name="Shape 5"/>
          <p:cNvSpPr/>
          <p:nvPr/>
        </p:nvSpPr>
        <p:spPr>
          <a:xfrm>
            <a:off x="566928" y="4023360"/>
            <a:ext cx="91440" cy="91440"/>
          </a:xfrm>
          <a:prstGeom prst="ellipse">
            <a:avLst/>
          </a:prstGeom>
          <a:solidFill>
            <a:srgbClr val="E11D2E"/>
          </a:solidFill>
          <a:ln w="12700">
            <a:solidFill>
              <a:srgbClr val="E11D2E"/>
            </a:solidFill>
            <a:prstDash val="solid"/>
          </a:ln>
        </p:spPr>
      </p:sp>
      <p:sp>
        <p:nvSpPr>
          <p:cNvPr id="9" name="Text 6"/>
          <p:cNvSpPr/>
          <p:nvPr/>
        </p:nvSpPr>
        <p:spPr>
          <a:xfrm>
            <a:off x="777240" y="3931920"/>
            <a:ext cx="5486400" cy="320040"/>
          </a:xfrm>
          <a:prstGeom prst="rect">
            <a:avLst/>
          </a:prstGeom>
          <a:noFill/>
          <a:ln/>
        </p:spPr>
        <p:txBody>
          <a:bodyPr wrap="square" lIns="0" tIns="0" rIns="0" bIns="0" rtlCol="0" anchor="ctr"/>
          <a:lstStyle/>
          <a:p>
            <a:pPr indent="0" marL="0">
              <a:buNone/>
            </a:pPr>
            <a:r>
              <a:rPr lang="en-US" sz="1000" dirty="0">
                <a:solidFill>
                  <a:srgbClr val="EEEEEE"/>
                </a:solidFill>
                <a:latin typeface="Calibri" pitchFamily="34" charset="0"/>
                <a:ea typeface="Calibri" pitchFamily="34" charset="-122"/>
                <a:cs typeface="Calibri" pitchFamily="34" charset="-120"/>
              </a:rPr>
              <a:t>Delegate hospitality lounge — all 7 days</a:t>
            </a:r>
            <a:endParaRPr lang="en-US" sz="1000" dirty="0"/>
          </a:p>
        </p:txBody>
      </p:sp>
      <p:sp>
        <p:nvSpPr>
          <p:cNvPr id="10" name="Shape 7"/>
          <p:cNvSpPr/>
          <p:nvPr/>
        </p:nvSpPr>
        <p:spPr>
          <a:xfrm>
            <a:off x="566928" y="4389120"/>
            <a:ext cx="91440" cy="91440"/>
          </a:xfrm>
          <a:prstGeom prst="ellipse">
            <a:avLst/>
          </a:prstGeom>
          <a:solidFill>
            <a:srgbClr val="E11D2E"/>
          </a:solidFill>
          <a:ln w="12700">
            <a:solidFill>
              <a:srgbClr val="E11D2E"/>
            </a:solidFill>
            <a:prstDash val="solid"/>
          </a:ln>
        </p:spPr>
      </p:sp>
      <p:sp>
        <p:nvSpPr>
          <p:cNvPr id="11" name="Text 8"/>
          <p:cNvSpPr/>
          <p:nvPr/>
        </p:nvSpPr>
        <p:spPr>
          <a:xfrm>
            <a:off x="777240" y="4297680"/>
            <a:ext cx="5486400" cy="320040"/>
          </a:xfrm>
          <a:prstGeom prst="rect">
            <a:avLst/>
          </a:prstGeom>
          <a:noFill/>
          <a:ln/>
        </p:spPr>
        <p:txBody>
          <a:bodyPr wrap="square" lIns="0" tIns="0" rIns="0" bIns="0" rtlCol="0" anchor="ctr"/>
          <a:lstStyle/>
          <a:p>
            <a:pPr indent="0" marL="0">
              <a:buNone/>
            </a:pPr>
            <a:r>
              <a:rPr lang="en-US" sz="1000" dirty="0">
                <a:solidFill>
                  <a:srgbClr val="EEEEEE"/>
                </a:solidFill>
                <a:latin typeface="Calibri" pitchFamily="34" charset="0"/>
                <a:ea typeface="Calibri" pitchFamily="34" charset="-122"/>
                <a:cs typeface="Calibri" pitchFamily="34" charset="-120"/>
              </a:rPr>
              <a:t>DiscovrTV content studio — live capture for Heineken library</a:t>
            </a:r>
            <a:endParaRPr lang="en-US" sz="1000" dirty="0"/>
          </a:p>
        </p:txBody>
      </p:sp>
      <p:sp>
        <p:nvSpPr>
          <p:cNvPr id="12" name="Shape 9"/>
          <p:cNvSpPr/>
          <p:nvPr/>
        </p:nvSpPr>
        <p:spPr>
          <a:xfrm>
            <a:off x="566928" y="4754880"/>
            <a:ext cx="91440" cy="91440"/>
          </a:xfrm>
          <a:prstGeom prst="ellipse">
            <a:avLst/>
          </a:prstGeom>
          <a:solidFill>
            <a:srgbClr val="E11D2E"/>
          </a:solidFill>
          <a:ln w="12700">
            <a:solidFill>
              <a:srgbClr val="E11D2E"/>
            </a:solidFill>
            <a:prstDash val="solid"/>
          </a:ln>
        </p:spPr>
      </p:sp>
      <p:sp>
        <p:nvSpPr>
          <p:cNvPr id="13" name="Text 10"/>
          <p:cNvSpPr/>
          <p:nvPr/>
        </p:nvSpPr>
        <p:spPr>
          <a:xfrm>
            <a:off x="777240" y="4663440"/>
            <a:ext cx="5486400" cy="320040"/>
          </a:xfrm>
          <a:prstGeom prst="rect">
            <a:avLst/>
          </a:prstGeom>
          <a:noFill/>
          <a:ln/>
        </p:spPr>
        <p:txBody>
          <a:bodyPr wrap="square" lIns="0" tIns="0" rIns="0" bIns="0" rtlCol="0" anchor="ctr"/>
          <a:lstStyle/>
          <a:p>
            <a:pPr indent="0" marL="0">
              <a:buNone/>
            </a:pPr>
            <a:r>
              <a:rPr lang="en-US" sz="1000" dirty="0">
                <a:solidFill>
                  <a:srgbClr val="EEEEEE"/>
                </a:solidFill>
                <a:latin typeface="Calibri" pitchFamily="34" charset="0"/>
                <a:ea typeface="Calibri" pitchFamily="34" charset="-122"/>
                <a:cs typeface="Calibri" pitchFamily="34" charset="-120"/>
              </a:rPr>
              <a:t>Public-facing DJ stage · branded programming</a:t>
            </a:r>
            <a:endParaRPr lang="en-US" sz="1000" dirty="0"/>
          </a:p>
        </p:txBody>
      </p:sp>
      <p:sp>
        <p:nvSpPr>
          <p:cNvPr id="14" name="Shape 11"/>
          <p:cNvSpPr/>
          <p:nvPr/>
        </p:nvSpPr>
        <p:spPr>
          <a:xfrm>
            <a:off x="566928" y="5120640"/>
            <a:ext cx="91440" cy="91440"/>
          </a:xfrm>
          <a:prstGeom prst="ellipse">
            <a:avLst/>
          </a:prstGeom>
          <a:solidFill>
            <a:srgbClr val="E11D2E"/>
          </a:solidFill>
          <a:ln w="12700">
            <a:solidFill>
              <a:srgbClr val="E11D2E"/>
            </a:solidFill>
            <a:prstDash val="solid"/>
          </a:ln>
        </p:spPr>
      </p:sp>
      <p:sp>
        <p:nvSpPr>
          <p:cNvPr id="15" name="Text 12"/>
          <p:cNvSpPr/>
          <p:nvPr/>
        </p:nvSpPr>
        <p:spPr>
          <a:xfrm>
            <a:off x="777240" y="5029200"/>
            <a:ext cx="5486400" cy="320040"/>
          </a:xfrm>
          <a:prstGeom prst="rect">
            <a:avLst/>
          </a:prstGeom>
          <a:noFill/>
          <a:ln/>
        </p:spPr>
        <p:txBody>
          <a:bodyPr wrap="square" lIns="0" tIns="0" rIns="0" bIns="0" rtlCol="0" anchor="ctr"/>
          <a:lstStyle/>
          <a:p>
            <a:pPr indent="0" marL="0">
              <a:buNone/>
            </a:pPr>
            <a:r>
              <a:rPr lang="en-US" sz="1000" dirty="0">
                <a:solidFill>
                  <a:srgbClr val="EEEEEE"/>
                </a:solidFill>
                <a:latin typeface="Calibri" pitchFamily="34" charset="0"/>
                <a:ea typeface="Calibri" pitchFamily="34" charset="-122"/>
                <a:cs typeface="Calibri" pitchFamily="34" charset="-120"/>
              </a:rPr>
              <a:t>Private meeting space for Heineken team + VIPs</a:t>
            </a:r>
            <a:endParaRPr lang="en-US" sz="1000" dirty="0"/>
          </a:p>
        </p:txBody>
      </p:sp>
      <p:sp>
        <p:nvSpPr>
          <p:cNvPr id="16" name="Shape 13"/>
          <p:cNvSpPr/>
          <p:nvPr/>
        </p:nvSpPr>
        <p:spPr>
          <a:xfrm>
            <a:off x="566928" y="5486400"/>
            <a:ext cx="91440" cy="91440"/>
          </a:xfrm>
          <a:prstGeom prst="ellipse">
            <a:avLst/>
          </a:prstGeom>
          <a:solidFill>
            <a:srgbClr val="E11D2E"/>
          </a:solidFill>
          <a:ln w="12700">
            <a:solidFill>
              <a:srgbClr val="E11D2E"/>
            </a:solidFill>
            <a:prstDash val="solid"/>
          </a:ln>
        </p:spPr>
      </p:sp>
      <p:sp>
        <p:nvSpPr>
          <p:cNvPr id="17" name="Text 14"/>
          <p:cNvSpPr/>
          <p:nvPr/>
        </p:nvSpPr>
        <p:spPr>
          <a:xfrm>
            <a:off x="777240" y="5394960"/>
            <a:ext cx="5486400" cy="320040"/>
          </a:xfrm>
          <a:prstGeom prst="rect">
            <a:avLst/>
          </a:prstGeom>
          <a:noFill/>
          <a:ln/>
        </p:spPr>
        <p:txBody>
          <a:bodyPr wrap="square" lIns="0" tIns="0" rIns="0" bIns="0" rtlCol="0" anchor="ctr"/>
          <a:lstStyle/>
          <a:p>
            <a:pPr indent="0" marL="0">
              <a:buNone/>
            </a:pPr>
            <a:r>
              <a:rPr lang="en-US" sz="1000" dirty="0">
                <a:solidFill>
                  <a:srgbClr val="EEEEEE"/>
                </a:solidFill>
                <a:latin typeface="Calibri" pitchFamily="34" charset="0"/>
                <a:ea typeface="Calibri" pitchFamily="34" charset="-122"/>
                <a:cs typeface="Calibri" pitchFamily="34" charset="-120"/>
              </a:rPr>
              <a:t>Sampling and product trial activations</a:t>
            </a:r>
            <a:endParaRPr lang="en-US" sz="1000" dirty="0"/>
          </a:p>
        </p:txBody>
      </p:sp>
      <p:sp>
        <p:nvSpPr>
          <p:cNvPr id="18" name="Shape 15"/>
          <p:cNvSpPr/>
          <p:nvPr/>
        </p:nvSpPr>
        <p:spPr>
          <a:xfrm>
            <a:off x="566928" y="5852160"/>
            <a:ext cx="91440" cy="91440"/>
          </a:xfrm>
          <a:prstGeom prst="ellipse">
            <a:avLst/>
          </a:prstGeom>
          <a:solidFill>
            <a:srgbClr val="E11D2E"/>
          </a:solidFill>
          <a:ln w="12700">
            <a:solidFill>
              <a:srgbClr val="E11D2E"/>
            </a:solidFill>
            <a:prstDash val="solid"/>
          </a:ln>
        </p:spPr>
      </p:sp>
      <p:sp>
        <p:nvSpPr>
          <p:cNvPr id="19" name="Text 16"/>
          <p:cNvSpPr/>
          <p:nvPr/>
        </p:nvSpPr>
        <p:spPr>
          <a:xfrm>
            <a:off x="777240" y="5760720"/>
            <a:ext cx="5486400" cy="320040"/>
          </a:xfrm>
          <a:prstGeom prst="rect">
            <a:avLst/>
          </a:prstGeom>
          <a:noFill/>
          <a:ln/>
        </p:spPr>
        <p:txBody>
          <a:bodyPr wrap="square" lIns="0" tIns="0" rIns="0" bIns="0" rtlCol="0" anchor="ctr"/>
          <a:lstStyle/>
          <a:p>
            <a:pPr indent="0" marL="0">
              <a:buNone/>
            </a:pPr>
            <a:r>
              <a:rPr lang="en-US" sz="1000" dirty="0">
                <a:solidFill>
                  <a:srgbClr val="EEEEEE"/>
                </a:solidFill>
                <a:latin typeface="Calibri" pitchFamily="34" charset="0"/>
                <a:ea typeface="Calibri" pitchFamily="34" charset="-122"/>
                <a:cs typeface="Calibri" pitchFamily="34" charset="-120"/>
              </a:rPr>
              <a:t>Integrated with ADW Safe responsible-drinking programme</a:t>
            </a:r>
            <a:endParaRPr lang="en-US" sz="1000" dirty="0"/>
          </a:p>
        </p:txBody>
      </p:sp>
      <p:sp>
        <p:nvSpPr>
          <p:cNvPr id="20" name="Shape 17"/>
          <p:cNvSpPr/>
          <p:nvPr/>
        </p:nvSpPr>
        <p:spPr>
          <a:xfrm>
            <a:off x="6675120" y="1965960"/>
            <a:ext cx="4937760" cy="4114800"/>
          </a:xfrm>
          <a:prstGeom prst="rect">
            <a:avLst/>
          </a:prstGeom>
          <a:solidFill>
            <a:srgbClr val="141414"/>
          </a:solidFill>
          <a:ln w="12700">
            <a:solidFill>
              <a:srgbClr val="2A2A2A"/>
            </a:solidFill>
            <a:prstDash val="solid"/>
          </a:ln>
        </p:spPr>
      </p:sp>
      <p:sp>
        <p:nvSpPr>
          <p:cNvPr id="21" name="Shape 18"/>
          <p:cNvSpPr/>
          <p:nvPr/>
        </p:nvSpPr>
        <p:spPr>
          <a:xfrm>
            <a:off x="6675120" y="1965960"/>
            <a:ext cx="54864" cy="4114800"/>
          </a:xfrm>
          <a:prstGeom prst="rect">
            <a:avLst/>
          </a:prstGeom>
          <a:solidFill>
            <a:srgbClr val="C9A84C"/>
          </a:solidFill>
          <a:ln w="12700">
            <a:solidFill>
              <a:srgbClr val="C9A84C"/>
            </a:solidFill>
            <a:prstDash val="solid"/>
          </a:ln>
        </p:spPr>
      </p:sp>
      <p:sp>
        <p:nvSpPr>
          <p:cNvPr id="22" name="Text 19"/>
          <p:cNvSpPr/>
          <p:nvPr/>
        </p:nvSpPr>
        <p:spPr>
          <a:xfrm>
            <a:off x="6903720" y="2148840"/>
            <a:ext cx="4572000" cy="274320"/>
          </a:xfrm>
          <a:prstGeom prst="rect">
            <a:avLst/>
          </a:prstGeom>
          <a:noFill/>
          <a:ln/>
        </p:spPr>
        <p:txBody>
          <a:bodyPr wrap="square" lIns="0" tIns="0" rIns="0" bIns="0" rtlCol="0" anchor="ctr"/>
          <a:lstStyle/>
          <a:p>
            <a:pPr indent="0" marL="0">
              <a:buNone/>
            </a:pPr>
            <a:r>
              <a:rPr lang="en-US" sz="900" b="1" spc="300" kern="0" dirty="0">
                <a:solidFill>
                  <a:srgbClr val="C9A84C"/>
                </a:solidFill>
                <a:latin typeface="Calibri" pitchFamily="34" charset="0"/>
                <a:ea typeface="Calibri" pitchFamily="34" charset="-122"/>
                <a:cs typeface="Calibri" pitchFamily="34" charset="-120"/>
              </a:rPr>
              <a:t>PROPOSED HERO VENUES</a:t>
            </a:r>
            <a:endParaRPr lang="en-US" sz="900" dirty="0"/>
          </a:p>
        </p:txBody>
      </p:sp>
      <p:sp>
        <p:nvSpPr>
          <p:cNvPr id="23" name="Text 20"/>
          <p:cNvSpPr/>
          <p:nvPr/>
        </p:nvSpPr>
        <p:spPr>
          <a:xfrm>
            <a:off x="6903720" y="2514600"/>
            <a:ext cx="4572000" cy="274320"/>
          </a:xfrm>
          <a:prstGeom prst="rect">
            <a:avLst/>
          </a:prstGeom>
          <a:noFill/>
          <a:ln/>
        </p:spPr>
        <p:txBody>
          <a:bodyPr wrap="square" lIns="0" tIns="0" rIns="0" bIns="0" rtlCol="0" anchor="ctr"/>
          <a:lstStyle/>
          <a:p>
            <a:pPr indent="0" marL="0">
              <a:buNone/>
            </a:pPr>
            <a:r>
              <a:rPr lang="en-US" sz="900" b="1" spc="250" kern="0" dirty="0">
                <a:solidFill>
                  <a:srgbClr val="E11D2E"/>
                </a:solidFill>
                <a:latin typeface="Calibri" pitchFamily="34" charset="0"/>
                <a:ea typeface="Calibri" pitchFamily="34" charset="-122"/>
                <a:cs typeface="Calibri" pitchFamily="34" charset="-120"/>
              </a:rPr>
              <a:t>CAPE TOWN · DEMAND LEAD</a:t>
            </a:r>
            <a:endParaRPr lang="en-US" sz="900" dirty="0"/>
          </a:p>
        </p:txBody>
      </p:sp>
      <p:sp>
        <p:nvSpPr>
          <p:cNvPr id="24" name="Text 21"/>
          <p:cNvSpPr/>
          <p:nvPr/>
        </p:nvSpPr>
        <p:spPr>
          <a:xfrm>
            <a:off x="6903720" y="2834640"/>
            <a:ext cx="4572000" cy="365760"/>
          </a:xfrm>
          <a:prstGeom prst="rect">
            <a:avLst/>
          </a:prstGeom>
          <a:noFill/>
          <a:ln/>
        </p:spPr>
        <p:txBody>
          <a:bodyPr wrap="square" lIns="0" tIns="0" rIns="0" bIns="0" rtlCol="0" anchor="ctr"/>
          <a:lstStyle/>
          <a:p>
            <a:pPr indent="0" marL="0">
              <a:buNone/>
            </a:pPr>
            <a:r>
              <a:rPr lang="en-US" sz="1400" i="1" dirty="0">
                <a:solidFill>
                  <a:srgbClr val="EEEEEE"/>
                </a:solidFill>
                <a:latin typeface="Georgia" pitchFamily="34" charset="0"/>
                <a:ea typeface="Georgia" pitchFamily="34" charset="-122"/>
                <a:cs typeface="Georgia" pitchFamily="34" charset="-120"/>
              </a:rPr>
              <a:t>Shimmy Beach Club — primary</a:t>
            </a:r>
            <a:endParaRPr lang="en-US" sz="1400" dirty="0"/>
          </a:p>
        </p:txBody>
      </p:sp>
      <p:sp>
        <p:nvSpPr>
          <p:cNvPr id="25" name="Text 22"/>
          <p:cNvSpPr/>
          <p:nvPr/>
        </p:nvSpPr>
        <p:spPr>
          <a:xfrm>
            <a:off x="6903720" y="3200400"/>
            <a:ext cx="4572000" cy="320040"/>
          </a:xfrm>
          <a:prstGeom prst="rect">
            <a:avLst/>
          </a:prstGeom>
          <a:noFill/>
          <a:ln/>
        </p:spPr>
        <p:txBody>
          <a:bodyPr wrap="square" lIns="0" tIns="0" rIns="0" bIns="0" rtlCol="0" anchor="ctr"/>
          <a:lstStyle/>
          <a:p>
            <a:pPr indent="0" marL="0">
              <a:buNone/>
            </a:pPr>
            <a:r>
              <a:rPr lang="en-US" sz="900" dirty="0">
                <a:solidFill>
                  <a:srgbClr val="BBBBBB"/>
                </a:solidFill>
                <a:latin typeface="Calibri" pitchFamily="34" charset="0"/>
                <a:ea typeface="Calibri" pitchFamily="34" charset="-122"/>
                <a:cs typeface="Calibri" pitchFamily="34" charset="-120"/>
              </a:rPr>
              <a:t>4-day coastal anchor · outdoor + indoor · sunset-to-late</a:t>
            </a:r>
            <a:endParaRPr lang="en-US" sz="900" dirty="0"/>
          </a:p>
        </p:txBody>
      </p:sp>
      <p:sp>
        <p:nvSpPr>
          <p:cNvPr id="26" name="Text 23"/>
          <p:cNvSpPr/>
          <p:nvPr/>
        </p:nvSpPr>
        <p:spPr>
          <a:xfrm>
            <a:off x="6903720" y="3840480"/>
            <a:ext cx="4572000" cy="274320"/>
          </a:xfrm>
          <a:prstGeom prst="rect">
            <a:avLst/>
          </a:prstGeom>
          <a:noFill/>
          <a:ln/>
        </p:spPr>
        <p:txBody>
          <a:bodyPr wrap="square" lIns="0" tIns="0" rIns="0" bIns="0" rtlCol="0" anchor="ctr"/>
          <a:lstStyle/>
          <a:p>
            <a:pPr indent="0" marL="0">
              <a:buNone/>
            </a:pPr>
            <a:r>
              <a:rPr lang="en-US" sz="900" b="1" spc="250" kern="0" dirty="0">
                <a:solidFill>
                  <a:srgbClr val="E11D2E"/>
                </a:solidFill>
                <a:latin typeface="Calibri" pitchFamily="34" charset="0"/>
                <a:ea typeface="Calibri" pitchFamily="34" charset="-122"/>
                <a:cs typeface="Calibri" pitchFamily="34" charset="-120"/>
              </a:rPr>
              <a:t>JOHANNESBURG · INDUSTRY ANCHOR</a:t>
            </a:r>
            <a:endParaRPr lang="en-US" sz="900" dirty="0"/>
          </a:p>
        </p:txBody>
      </p:sp>
      <p:sp>
        <p:nvSpPr>
          <p:cNvPr id="27" name="Text 24"/>
          <p:cNvSpPr/>
          <p:nvPr/>
        </p:nvSpPr>
        <p:spPr>
          <a:xfrm>
            <a:off x="6903720" y="4160520"/>
            <a:ext cx="4572000" cy="365760"/>
          </a:xfrm>
          <a:prstGeom prst="rect">
            <a:avLst/>
          </a:prstGeom>
          <a:noFill/>
          <a:ln/>
        </p:spPr>
        <p:txBody>
          <a:bodyPr wrap="square" lIns="0" tIns="0" rIns="0" bIns="0" rtlCol="0" anchor="ctr"/>
          <a:lstStyle/>
          <a:p>
            <a:pPr indent="0" marL="0">
              <a:buNone/>
            </a:pPr>
            <a:r>
              <a:rPr lang="en-US" sz="1400" i="1" dirty="0">
                <a:solidFill>
                  <a:srgbClr val="EEEEEE"/>
                </a:solidFill>
                <a:latin typeface="Georgia" pitchFamily="34" charset="0"/>
                <a:ea typeface="Georgia" pitchFamily="34" charset="-122"/>
                <a:cs typeface="Georgia" pitchFamily="34" charset="-120"/>
              </a:rPr>
              <a:t>Rockets Bryanston — primary</a:t>
            </a:r>
            <a:endParaRPr lang="en-US" sz="1400" dirty="0"/>
          </a:p>
        </p:txBody>
      </p:sp>
      <p:sp>
        <p:nvSpPr>
          <p:cNvPr id="28" name="Text 25"/>
          <p:cNvSpPr/>
          <p:nvPr/>
        </p:nvSpPr>
        <p:spPr>
          <a:xfrm>
            <a:off x="6903720" y="4526280"/>
            <a:ext cx="4572000" cy="320040"/>
          </a:xfrm>
          <a:prstGeom prst="rect">
            <a:avLst/>
          </a:prstGeom>
          <a:noFill/>
          <a:ln/>
        </p:spPr>
        <p:txBody>
          <a:bodyPr wrap="square" lIns="0" tIns="0" rIns="0" bIns="0" rtlCol="0" anchor="ctr"/>
          <a:lstStyle/>
          <a:p>
            <a:pPr indent="0" marL="0">
              <a:buNone/>
            </a:pPr>
            <a:r>
              <a:rPr lang="en-US" sz="900" dirty="0">
                <a:solidFill>
                  <a:srgbClr val="BBBBBB"/>
                </a:solidFill>
                <a:latin typeface="Calibri" pitchFamily="34" charset="0"/>
                <a:ea typeface="Calibri" pitchFamily="34" charset="-122"/>
                <a:cs typeface="Calibri" pitchFamily="34" charset="-120"/>
              </a:rPr>
              <a:t>3-day anchor · 800 capacity · Heineken Media Studio embedded</a:t>
            </a:r>
            <a:endParaRPr lang="en-US" sz="900" dirty="0"/>
          </a:p>
        </p:txBody>
      </p:sp>
      <p:sp>
        <p:nvSpPr>
          <p:cNvPr id="29" name="Text 26"/>
          <p:cNvSpPr/>
          <p:nvPr/>
        </p:nvSpPr>
        <p:spPr>
          <a:xfrm>
            <a:off x="6903720" y="5486400"/>
            <a:ext cx="4572000" cy="411480"/>
          </a:xfrm>
          <a:prstGeom prst="rect">
            <a:avLst/>
          </a:prstGeom>
          <a:noFill/>
          <a:ln/>
        </p:spPr>
        <p:txBody>
          <a:bodyPr wrap="square" lIns="0" tIns="0" rIns="0" bIns="0" rtlCol="0" anchor="ctr"/>
          <a:lstStyle/>
          <a:p>
            <a:pPr indent="0" marL="0">
              <a:buNone/>
            </a:pPr>
            <a:r>
              <a:rPr lang="en-US" sz="800" i="1" dirty="0">
                <a:solidFill>
                  <a:srgbClr val="8C7334"/>
                </a:solidFill>
                <a:latin typeface="Calibri" pitchFamily="34" charset="0"/>
                <a:ea typeface="Calibri" pitchFamily="34" charset="-122"/>
                <a:cs typeface="Calibri" pitchFamily="34" charset="-120"/>
              </a:rPr>
              <a:t>Final venues jointly agreed, reflected in Sponsorship Agreement.</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ADW (Pty)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ADW × Heineken — Bringing the international to Mzansi</dc:title>
  <dc:subject>PptxGenJS Presentation</dc:subject>
  <dc:creator>Rockets Media / DanceAfrika</dc:creator>
  <cp:lastModifiedBy>Rockets Media / DanceAfrika</cp:lastModifiedBy>
  <cp:revision>1</cp:revision>
  <dcterms:created xsi:type="dcterms:W3CDTF">2026-04-19T11:20:58Z</dcterms:created>
  <dcterms:modified xsi:type="dcterms:W3CDTF">2026-04-19T11:20:58Z</dcterms:modified>
</cp:coreProperties>
</file>