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Lst>
  <p:notesMasterIdLst>
    <p:notesMasterId r:id="rId15"/>
  </p:notesMasterIdLst>
  <p:sldSz cx="9144000" cy="5143500"/>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notesMaster" Target="notesMasters/notesMaster1.xml"/><Relationship Id="rId16" Type="http://schemas.openxmlformats.org/officeDocument/2006/relationships/presProps" Target="presProps.xml"/><Relationship Id="rId17" Type="http://schemas.openxmlformats.org/officeDocument/2006/relationships/viewProps" Target="viewProps.xml"/><Relationship Id="rId18" Type="http://schemas.openxmlformats.org/officeDocument/2006/relationships/theme" Target="theme/theme1.xml"/><Relationship Id="rId19"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png"/><Relationship Id="rId2" Type="http://schemas.openxmlformats.org/officeDocument/2006/relationships/image" Target="../media/image-1-2.png"/><Relationship Id="rId3" Type="http://schemas.openxmlformats.org/officeDocument/2006/relationships/image" Target="../media/image-1-3.png"/><Relationship Id="rId4" Type="http://schemas.openxmlformats.org/officeDocument/2006/relationships/image" Target="../media/image-1-4.png"/><Relationship Id="rId5" Type="http://schemas.openxmlformats.org/officeDocument/2006/relationships/image" Target="../media/image-1-5.png"/><Relationship Id="rId6" Type="http://schemas.openxmlformats.org/officeDocument/2006/relationships/image" Target="../media/image-1-6.png"/><Relationship Id="rId7" Type="http://schemas.openxmlformats.org/officeDocument/2006/relationships/slideLayout" Target="../slideLayouts/slideLayout1.xml"/><Relationship Id="rId8"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image" Target="../media/image-10-1.png"/><Relationship Id="rId2" Type="http://schemas.openxmlformats.org/officeDocument/2006/relationships/image" Target="../media/image-10-2.png"/><Relationship Id="rId3" Type="http://schemas.openxmlformats.org/officeDocument/2006/relationships/image" Target="../media/image-10-3.png"/><Relationship Id="rId4" Type="http://schemas.openxmlformats.org/officeDocument/2006/relationships/image" Target="../media/image-10-4.png"/><Relationship Id="rId5" Type="http://schemas.openxmlformats.org/officeDocument/2006/relationships/image" Target="../media/image-10-5.png"/><Relationship Id="rId6" Type="http://schemas.openxmlformats.org/officeDocument/2006/relationships/image" Target="../media/image-10-6.png"/><Relationship Id="rId7" Type="http://schemas.openxmlformats.org/officeDocument/2006/relationships/image" Target="../media/image-10-7.png"/><Relationship Id="rId8" Type="http://schemas.openxmlformats.org/officeDocument/2006/relationships/image" Target="../media/image-10-8.png"/><Relationship Id="rId9" Type="http://schemas.openxmlformats.org/officeDocument/2006/relationships/image" Target="../media/image-10-9.png"/><Relationship Id="rId10" Type="http://schemas.openxmlformats.org/officeDocument/2006/relationships/image" Target="../media/image-10-10.png"/><Relationship Id="rId11" Type="http://schemas.openxmlformats.org/officeDocument/2006/relationships/image" Target="../media/image-10-11.png"/><Relationship Id="rId12" Type="http://schemas.openxmlformats.org/officeDocument/2006/relationships/image" Target="../media/image-10-12.png"/><Relationship Id="rId13" Type="http://schemas.openxmlformats.org/officeDocument/2006/relationships/image" Target="../media/image-10-13.png"/><Relationship Id="rId14" Type="http://schemas.openxmlformats.org/officeDocument/2006/relationships/image" Target="../media/image-10-14.png"/><Relationship Id="rId15" Type="http://schemas.openxmlformats.org/officeDocument/2006/relationships/image" Target="../media/image-10-15.png"/><Relationship Id="rId16" Type="http://schemas.openxmlformats.org/officeDocument/2006/relationships/image" Target="../media/image-10-16.png"/><Relationship Id="rId17" Type="http://schemas.openxmlformats.org/officeDocument/2006/relationships/image" Target="../media/image-10-17.png"/><Relationship Id="rId18" Type="http://schemas.openxmlformats.org/officeDocument/2006/relationships/image" Target="../media/image-10-18.png"/><Relationship Id="rId19" Type="http://schemas.openxmlformats.org/officeDocument/2006/relationships/image" Target="../media/image-10-19.png"/><Relationship Id="rId20" Type="http://schemas.openxmlformats.org/officeDocument/2006/relationships/image" Target="../media/image-10-20.png"/><Relationship Id="rId21" Type="http://schemas.openxmlformats.org/officeDocument/2006/relationships/image" Target="../media/image-10-21.png"/><Relationship Id="rId22" Type="http://schemas.openxmlformats.org/officeDocument/2006/relationships/image" Target="../media/image-10-22.png"/><Relationship Id="rId23" Type="http://schemas.openxmlformats.org/officeDocument/2006/relationships/slideLayout" Target="../slideLayouts/slideLayout1.xml"/><Relationship Id="rId24"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image" Target="../media/image-11-1.png"/><Relationship Id="rId2" Type="http://schemas.openxmlformats.org/officeDocument/2006/relationships/image" Target="../media/image-11-2.png"/><Relationship Id="rId3" Type="http://schemas.openxmlformats.org/officeDocument/2006/relationships/image" Target="../media/image-11-3.png"/><Relationship Id="rId4" Type="http://schemas.openxmlformats.org/officeDocument/2006/relationships/image" Target="../media/image-11-4.png"/><Relationship Id="rId5" Type="http://schemas.openxmlformats.org/officeDocument/2006/relationships/image" Target="../media/image-11-5.png"/><Relationship Id="rId6" Type="http://schemas.openxmlformats.org/officeDocument/2006/relationships/image" Target="../media/image-11-6.png"/><Relationship Id="rId7" Type="http://schemas.openxmlformats.org/officeDocument/2006/relationships/slideLayout" Target="../slideLayouts/slideLayout1.xml"/><Relationship Id="rId8"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2.xml.rels><?xml version="1.0" encoding="UTF-8" standalone="yes"?>
<Relationships xmlns="http://schemas.openxmlformats.org/package/2006/relationships"><Relationship Id="rId1" Type="http://schemas.openxmlformats.org/officeDocument/2006/relationships/image" Target="../media/image-2-1.png"/><Relationship Id="rId2" Type="http://schemas.openxmlformats.org/officeDocument/2006/relationships/image" Target="../media/image-2-2.png"/><Relationship Id="rId3" Type="http://schemas.openxmlformats.org/officeDocument/2006/relationships/image" Target="../media/image-2-3.png"/><Relationship Id="rId4" Type="http://schemas.openxmlformats.org/officeDocument/2006/relationships/image" Target="../media/image-2-4.png"/><Relationship Id="rId5" Type="http://schemas.openxmlformats.org/officeDocument/2006/relationships/slideLayout" Target="../slideLayouts/slideLayout1.xml"/><Relationship Id="rId6"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image" Target="../media/image-3-1.png"/><Relationship Id="rId2" Type="http://schemas.openxmlformats.org/officeDocument/2006/relationships/image" Target="../media/image-3-2.png"/><Relationship Id="rId3" Type="http://schemas.openxmlformats.org/officeDocument/2006/relationships/image" Target="../media/image-3-3.png"/><Relationship Id="rId4" Type="http://schemas.openxmlformats.org/officeDocument/2006/relationships/image" Target="../media/image-3-4.png"/><Relationship Id="rId5" Type="http://schemas.openxmlformats.org/officeDocument/2006/relationships/image" Target="../media/image-3-5.png"/><Relationship Id="rId6" Type="http://schemas.openxmlformats.org/officeDocument/2006/relationships/image" Target="../media/image-3-6.png"/><Relationship Id="rId7" Type="http://schemas.openxmlformats.org/officeDocument/2006/relationships/image" Target="../media/image-3-7.png"/><Relationship Id="rId8" Type="http://schemas.openxmlformats.org/officeDocument/2006/relationships/image" Target="../media/image-3-8.png"/><Relationship Id="rId9" Type="http://schemas.openxmlformats.org/officeDocument/2006/relationships/image" Target="../media/image-3-9.png"/><Relationship Id="rId10" Type="http://schemas.openxmlformats.org/officeDocument/2006/relationships/image" Target="../media/image-3-10.png"/><Relationship Id="rId11" Type="http://schemas.openxmlformats.org/officeDocument/2006/relationships/image" Target="../media/image-3-11.png"/><Relationship Id="rId12" Type="http://schemas.openxmlformats.org/officeDocument/2006/relationships/image" Target="../media/image-3-12.png"/><Relationship Id="rId13" Type="http://schemas.openxmlformats.org/officeDocument/2006/relationships/image" Target="../media/image-3-13.png"/><Relationship Id="rId14" Type="http://schemas.openxmlformats.org/officeDocument/2006/relationships/image" Target="../media/image-3-14.png"/><Relationship Id="rId15" Type="http://schemas.openxmlformats.org/officeDocument/2006/relationships/image" Target="../media/image-3-15.png"/><Relationship Id="rId16" Type="http://schemas.openxmlformats.org/officeDocument/2006/relationships/image" Target="../media/image-3-16.png"/><Relationship Id="rId17" Type="http://schemas.openxmlformats.org/officeDocument/2006/relationships/slideLayout" Target="../slideLayouts/slideLayout1.xml"/><Relationship Id="rId18"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image" Target="../media/image-4-1.png"/><Relationship Id="rId2" Type="http://schemas.openxmlformats.org/officeDocument/2006/relationships/image" Target="../media/image-4-2.png"/><Relationship Id="rId3" Type="http://schemas.openxmlformats.org/officeDocument/2006/relationships/image" Target="../media/image-4-3.png"/><Relationship Id="rId4" Type="http://schemas.openxmlformats.org/officeDocument/2006/relationships/image" Target="../media/image-4-4.png"/><Relationship Id="rId5" Type="http://schemas.openxmlformats.org/officeDocument/2006/relationships/image" Target="../media/image-4-5.png"/><Relationship Id="rId6" Type="http://schemas.openxmlformats.org/officeDocument/2006/relationships/image" Target="../media/image-4-6.png"/><Relationship Id="rId7" Type="http://schemas.openxmlformats.org/officeDocument/2006/relationships/slideLayout" Target="../slideLayouts/slideLayout1.xml"/><Relationship Id="rId8"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image" Target="../media/image-5-1.png"/><Relationship Id="rId2" Type="http://schemas.openxmlformats.org/officeDocument/2006/relationships/image" Target="../media/image-5-2.png"/><Relationship Id="rId3" Type="http://schemas.openxmlformats.org/officeDocument/2006/relationships/image" Target="../media/image-5-3.png"/><Relationship Id="rId4" Type="http://schemas.openxmlformats.org/officeDocument/2006/relationships/image" Target="../media/image-5-4.png"/><Relationship Id="rId5" Type="http://schemas.openxmlformats.org/officeDocument/2006/relationships/image" Target="../media/image-5-5.png"/><Relationship Id="rId6" Type="http://schemas.openxmlformats.org/officeDocument/2006/relationships/image" Target="../media/image-5-6.png"/><Relationship Id="rId7" Type="http://schemas.openxmlformats.org/officeDocument/2006/relationships/image" Target="../media/image-5-7.png"/><Relationship Id="rId8" Type="http://schemas.openxmlformats.org/officeDocument/2006/relationships/image" Target="../media/image-5-8.png"/><Relationship Id="rId9" Type="http://schemas.openxmlformats.org/officeDocument/2006/relationships/image" Target="../media/image-5-9.png"/><Relationship Id="rId10" Type="http://schemas.openxmlformats.org/officeDocument/2006/relationships/image" Target="../media/image-5-10.png"/><Relationship Id="rId11" Type="http://schemas.openxmlformats.org/officeDocument/2006/relationships/image" Target="../media/image-5-11.png"/><Relationship Id="rId12" Type="http://schemas.openxmlformats.org/officeDocument/2006/relationships/image" Target="../media/image-5-12.png"/><Relationship Id="rId13" Type="http://schemas.openxmlformats.org/officeDocument/2006/relationships/image" Target="../media/image-5-13.png"/><Relationship Id="rId14" Type="http://schemas.openxmlformats.org/officeDocument/2006/relationships/image" Target="../media/image-5-14.png"/><Relationship Id="rId15" Type="http://schemas.openxmlformats.org/officeDocument/2006/relationships/image" Target="../media/image-5-15.png"/><Relationship Id="rId16" Type="http://schemas.openxmlformats.org/officeDocument/2006/relationships/slideLayout" Target="../slideLayouts/slideLayout1.xml"/><Relationship Id="rId17"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image" Target="../media/image-6-1.png"/><Relationship Id="rId2" Type="http://schemas.openxmlformats.org/officeDocument/2006/relationships/image" Target="../media/image-6-2.png"/><Relationship Id="rId3" Type="http://schemas.openxmlformats.org/officeDocument/2006/relationships/image" Target="../media/image-6-3.png"/><Relationship Id="rId4" Type="http://schemas.openxmlformats.org/officeDocument/2006/relationships/image" Target="../media/image-6-4.png"/><Relationship Id="rId5" Type="http://schemas.openxmlformats.org/officeDocument/2006/relationships/slideLayout" Target="../slideLayouts/slideLayout1.xml"/><Relationship Id="rId6"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image" Target="../media/image-7-1.png"/><Relationship Id="rId2" Type="http://schemas.openxmlformats.org/officeDocument/2006/relationships/image" Target="../media/image-7-2.png"/><Relationship Id="rId3" Type="http://schemas.openxmlformats.org/officeDocument/2006/relationships/image" Target="../media/image-7-3.png"/><Relationship Id="rId4" Type="http://schemas.openxmlformats.org/officeDocument/2006/relationships/image" Target="../media/image-7-4.png"/><Relationship Id="rId5" Type="http://schemas.openxmlformats.org/officeDocument/2006/relationships/image" Target="../media/image-7-5.png"/><Relationship Id="rId6" Type="http://schemas.openxmlformats.org/officeDocument/2006/relationships/image" Target="../media/image-7-6.png"/><Relationship Id="rId7" Type="http://schemas.openxmlformats.org/officeDocument/2006/relationships/image" Target="../media/image-7-7.png"/><Relationship Id="rId8" Type="http://schemas.openxmlformats.org/officeDocument/2006/relationships/image" Target="../media/image-7-8.png"/><Relationship Id="rId9" Type="http://schemas.openxmlformats.org/officeDocument/2006/relationships/image" Target="../media/image-7-9.png"/><Relationship Id="rId10" Type="http://schemas.openxmlformats.org/officeDocument/2006/relationships/image" Target="../media/image-7-10.png"/><Relationship Id="rId11" Type="http://schemas.openxmlformats.org/officeDocument/2006/relationships/image" Target="../media/image-7-11.png"/><Relationship Id="rId12" Type="http://schemas.openxmlformats.org/officeDocument/2006/relationships/slideLayout" Target="../slideLayouts/slideLayout1.xml"/><Relationship Id="rId13"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image" Target="../media/image-8-1.png"/><Relationship Id="rId2" Type="http://schemas.openxmlformats.org/officeDocument/2006/relationships/image" Target="../media/image-8-2.png"/><Relationship Id="rId3" Type="http://schemas.openxmlformats.org/officeDocument/2006/relationships/image" Target="../media/image-8-3.png"/><Relationship Id="rId4" Type="http://schemas.openxmlformats.org/officeDocument/2006/relationships/image" Target="../media/image-8-4.png"/><Relationship Id="rId5" Type="http://schemas.openxmlformats.org/officeDocument/2006/relationships/image" Target="../media/image-8-5.png"/><Relationship Id="rId6" Type="http://schemas.openxmlformats.org/officeDocument/2006/relationships/image" Target="../media/image-8-6.png"/><Relationship Id="rId7" Type="http://schemas.openxmlformats.org/officeDocument/2006/relationships/image" Target="../media/image-8-7.png"/><Relationship Id="rId8" Type="http://schemas.openxmlformats.org/officeDocument/2006/relationships/image" Target="../media/image-8-8.png"/><Relationship Id="rId9" Type="http://schemas.openxmlformats.org/officeDocument/2006/relationships/image" Target="../media/image-8-9.png"/><Relationship Id="rId10" Type="http://schemas.openxmlformats.org/officeDocument/2006/relationships/image" Target="../media/image-8-10.png"/><Relationship Id="rId11" Type="http://schemas.openxmlformats.org/officeDocument/2006/relationships/image" Target="../media/image-8-11.png"/><Relationship Id="rId12" Type="http://schemas.openxmlformats.org/officeDocument/2006/relationships/image" Target="../media/image-8-12.png"/><Relationship Id="rId13" Type="http://schemas.openxmlformats.org/officeDocument/2006/relationships/slideLayout" Target="../slideLayouts/slideLayout1.xml"/><Relationship Id="rId1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image" Target="../media/image-9-1.png"/><Relationship Id="rId2" Type="http://schemas.openxmlformats.org/officeDocument/2006/relationships/image" Target="../media/image-9-2.png"/><Relationship Id="rId3" Type="http://schemas.openxmlformats.org/officeDocument/2006/relationships/image" Target="../media/image-9-3.png"/><Relationship Id="rId4" Type="http://schemas.openxmlformats.org/officeDocument/2006/relationships/image" Target="../media/image-9-4.png"/><Relationship Id="rId5" Type="http://schemas.openxmlformats.org/officeDocument/2006/relationships/image" Target="../media/image-9-5.png"/><Relationship Id="rId6" Type="http://schemas.openxmlformats.org/officeDocument/2006/relationships/image" Target="../media/image-9-6.png"/><Relationship Id="rId7" Type="http://schemas.openxmlformats.org/officeDocument/2006/relationships/image" Target="../media/image-9-7.png"/><Relationship Id="rId8" Type="http://schemas.openxmlformats.org/officeDocument/2006/relationships/image" Target="../media/image-9-8.png"/><Relationship Id="rId9" Type="http://schemas.openxmlformats.org/officeDocument/2006/relationships/image" Target="../media/image-9-9.png"/><Relationship Id="rId10" Type="http://schemas.openxmlformats.org/officeDocument/2006/relationships/image" Target="../media/image-9-10.png"/><Relationship Id="rId11" Type="http://schemas.openxmlformats.org/officeDocument/2006/relationships/image" Target="../media/image-9-11.png"/><Relationship Id="rId12" Type="http://schemas.openxmlformats.org/officeDocument/2006/relationships/image" Target="../media/image-9-12.png"/><Relationship Id="rId13" Type="http://schemas.openxmlformats.org/officeDocument/2006/relationships/image" Target="../media/image-9-13.png"/><Relationship Id="rId14" Type="http://schemas.openxmlformats.org/officeDocument/2006/relationships/image" Target="../media/image-9-14.png"/><Relationship Id="rId15" Type="http://schemas.openxmlformats.org/officeDocument/2006/relationships/image" Target="../media/image-9-15.png"/><Relationship Id="rId16" Type="http://schemas.openxmlformats.org/officeDocument/2006/relationships/image" Target="../media/image-9-16.png"/><Relationship Id="rId17" Type="http://schemas.openxmlformats.org/officeDocument/2006/relationships/image" Target="../media/image-9-17.png"/><Relationship Id="rId18" Type="http://schemas.openxmlformats.org/officeDocument/2006/relationships/image" Target="../media/image-9-18.png"/><Relationship Id="rId19" Type="http://schemas.openxmlformats.org/officeDocument/2006/relationships/image" Target="../media/image-9-19.png"/><Relationship Id="rId20" Type="http://schemas.openxmlformats.org/officeDocument/2006/relationships/image" Target="../media/image-9-20.png"/><Relationship Id="rId21" Type="http://schemas.openxmlformats.org/officeDocument/2006/relationships/image" Target="../media/image-9-21.png"/><Relationship Id="rId22" Type="http://schemas.openxmlformats.org/officeDocument/2006/relationships/image" Target="../media/image-9-22.png"/><Relationship Id="rId23" Type="http://schemas.openxmlformats.org/officeDocument/2006/relationships/slideLayout" Target="../slideLayouts/slideLayout1.xml"/><Relationship Id="rId24"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A0E1A"/>
        </a:solidFill>
      </p:bgPr>
    </p:bg>
    <p:spTree>
      <p:nvGrpSpPr>
        <p:cNvPr id="1" name=""/>
        <p:cNvGrpSpPr/>
        <p:nvPr/>
      </p:nvGrpSpPr>
      <p:grpSpPr>
        <a:xfrm>
          <a:off x="0" y="0"/>
          <a:ext cx="0" cy="0"/>
          <a:chOff x="0" y="0"/>
          <a:chExt cx="0" cy="0"/>
        </a:xfrm>
      </p:grpSpPr>
      <p:sp>
        <p:nvSpPr>
          <p:cNvPr id="2" name="Shape 0"/>
          <p:cNvSpPr/>
          <p:nvPr/>
        </p:nvSpPr>
        <p:spPr>
          <a:xfrm>
            <a:off x="5669280" y="0"/>
            <a:ext cx="3474720" cy="5143500"/>
          </a:xfrm>
          <a:prstGeom prst="rect">
            <a:avLst/>
          </a:prstGeom>
          <a:solidFill>
            <a:srgbClr val="0F1C2E"/>
          </a:solidFill>
          <a:ln w="12700">
            <a:solidFill>
              <a:srgbClr val="FFFFFF"/>
            </a:solidFill>
            <a:prstDash val="solid"/>
          </a:ln>
        </p:spPr>
      </p:sp>
      <p:sp>
        <p:nvSpPr>
          <p:cNvPr id="3" name="Shape 1"/>
          <p:cNvSpPr/>
          <p:nvPr/>
        </p:nvSpPr>
        <p:spPr>
          <a:xfrm>
            <a:off x="8778240" y="0"/>
            <a:ext cx="365760" cy="5143500"/>
          </a:xfrm>
          <a:prstGeom prst="rect">
            <a:avLst/>
          </a:prstGeom>
          <a:solidFill>
            <a:srgbClr val="C81D2B"/>
          </a:solidFill>
          <a:ln w="12700">
            <a:solidFill>
              <a:srgbClr val="FFFFFF"/>
            </a:solidFill>
            <a:prstDash val="solid"/>
          </a:ln>
        </p:spPr>
      </p:sp>
      <p:sp>
        <p:nvSpPr>
          <p:cNvPr id="4" name="Text 2"/>
          <p:cNvSpPr/>
          <p:nvPr/>
        </p:nvSpPr>
        <p:spPr>
          <a:xfrm>
            <a:off x="365760" y="182880"/>
            <a:ext cx="5029200" cy="2011680"/>
          </a:xfrm>
          <a:prstGeom prst="rect">
            <a:avLst/>
          </a:prstGeom>
          <a:noFill/>
          <a:ln/>
        </p:spPr>
        <p:txBody>
          <a:bodyPr wrap="square" lIns="0" tIns="0" rIns="0" bIns="0" rtlCol="0" anchor="t"/>
          <a:lstStyle/>
          <a:p>
            <a:pPr algn="l" indent="0" marL="0">
              <a:buNone/>
            </a:pPr>
            <a:r>
              <a:rPr lang="en-US" sz="13000" b="1" dirty="0">
                <a:solidFill>
                  <a:srgbClr val="C81D2B"/>
                </a:solidFill>
                <a:latin typeface="Arial Black" pitchFamily="34" charset="0"/>
                <a:ea typeface="Arial Black" pitchFamily="34" charset="-122"/>
                <a:cs typeface="Arial Black" pitchFamily="34" charset="-120"/>
              </a:rPr>
              <a:t>ADW</a:t>
            </a:r>
            <a:endParaRPr lang="en-US" sz="13000" dirty="0"/>
          </a:p>
        </p:txBody>
      </p:sp>
      <p:sp>
        <p:nvSpPr>
          <p:cNvPr id="5" name="Text 3"/>
          <p:cNvSpPr/>
          <p:nvPr/>
        </p:nvSpPr>
        <p:spPr>
          <a:xfrm>
            <a:off x="457200" y="2331720"/>
            <a:ext cx="5486400" cy="438912"/>
          </a:xfrm>
          <a:prstGeom prst="rect">
            <a:avLst/>
          </a:prstGeom>
          <a:noFill/>
          <a:ln/>
        </p:spPr>
        <p:txBody>
          <a:bodyPr wrap="square" lIns="0" tIns="0" rIns="0" bIns="0" rtlCol="0" anchor="ctr"/>
          <a:lstStyle/>
          <a:p>
            <a:pPr algn="l" indent="0" marL="0">
              <a:buNone/>
            </a:pPr>
            <a:r>
              <a:rPr lang="en-US" sz="1800" b="1" spc="600" kern="0" dirty="0">
                <a:solidFill>
                  <a:srgbClr val="F5F5F5"/>
                </a:solidFill>
                <a:latin typeface="Calibri" pitchFamily="34" charset="0"/>
                <a:ea typeface="Calibri" pitchFamily="34" charset="-122"/>
                <a:cs typeface="Calibri" pitchFamily="34" charset="-120"/>
              </a:rPr>
              <a:t>AFRICA DANCE WEEK</a:t>
            </a:r>
            <a:endParaRPr lang="en-US" sz="1800" dirty="0"/>
          </a:p>
        </p:txBody>
      </p:sp>
      <p:sp>
        <p:nvSpPr>
          <p:cNvPr id="6" name="Shape 4"/>
          <p:cNvSpPr/>
          <p:nvPr/>
        </p:nvSpPr>
        <p:spPr>
          <a:xfrm>
            <a:off x="457200" y="2880360"/>
            <a:ext cx="4114800" cy="36576"/>
          </a:xfrm>
          <a:prstGeom prst="rect">
            <a:avLst/>
          </a:prstGeom>
          <a:solidFill>
            <a:srgbClr val="C9A84C"/>
          </a:solidFill>
          <a:ln w="12700">
            <a:solidFill>
              <a:srgbClr val="FFFFFF"/>
            </a:solidFill>
            <a:prstDash val="solid"/>
          </a:ln>
        </p:spPr>
      </p:sp>
      <p:sp>
        <p:nvSpPr>
          <p:cNvPr id="7" name="Text 5"/>
          <p:cNvSpPr/>
          <p:nvPr/>
        </p:nvSpPr>
        <p:spPr>
          <a:xfrm>
            <a:off x="457200" y="3017520"/>
            <a:ext cx="5486400" cy="347472"/>
          </a:xfrm>
          <a:prstGeom prst="rect">
            <a:avLst/>
          </a:prstGeom>
          <a:noFill/>
          <a:ln/>
        </p:spPr>
        <p:txBody>
          <a:bodyPr wrap="square" lIns="0" tIns="0" rIns="0" bIns="0" rtlCol="0" anchor="ctr"/>
          <a:lstStyle/>
          <a:p>
            <a:pPr algn="l" indent="0" marL="0">
              <a:buNone/>
            </a:pPr>
            <a:r>
              <a:rPr lang="en-US" sz="1300" i="1" dirty="0">
                <a:solidFill>
                  <a:srgbClr val="E8D5A3"/>
                </a:solidFill>
                <a:latin typeface="Calibri" pitchFamily="34" charset="0"/>
                <a:ea typeface="Calibri" pitchFamily="34" charset="-122"/>
                <a:cs typeface="Calibri" pitchFamily="34" charset="-120"/>
              </a:rPr>
              <a:t>Sponsorship Opportunities  ·  December 2026</a:t>
            </a:r>
            <a:endParaRPr lang="en-US" sz="1300" dirty="0"/>
          </a:p>
        </p:txBody>
      </p:sp>
      <p:sp>
        <p:nvSpPr>
          <p:cNvPr id="8" name="Text 6"/>
          <p:cNvSpPr/>
          <p:nvPr/>
        </p:nvSpPr>
        <p:spPr>
          <a:xfrm>
            <a:off x="457200" y="3474720"/>
            <a:ext cx="5486400" cy="384048"/>
          </a:xfrm>
          <a:prstGeom prst="rect">
            <a:avLst/>
          </a:prstGeom>
          <a:noFill/>
          <a:ln/>
        </p:spPr>
        <p:txBody>
          <a:bodyPr wrap="square" lIns="0" tIns="0" rIns="0" bIns="0" rtlCol="0" anchor="ctr"/>
          <a:lstStyle/>
          <a:p>
            <a:pPr algn="l" indent="0" marL="0">
              <a:buNone/>
            </a:pPr>
            <a:r>
              <a:rPr lang="en-US" sz="1800" b="1" dirty="0">
                <a:solidFill>
                  <a:srgbClr val="F5F5F5"/>
                </a:solidFill>
                <a:latin typeface="Calibri" pitchFamily="34" charset="0"/>
                <a:ea typeface="Calibri" pitchFamily="34" charset="-122"/>
                <a:cs typeface="Calibri" pitchFamily="34" charset="-120"/>
              </a:rPr>
              <a:t>4 Days  ·  15 Venues  ·  One City</a:t>
            </a:r>
            <a:endParaRPr lang="en-US" sz="1800" dirty="0"/>
          </a:p>
        </p:txBody>
      </p:sp>
      <p:sp>
        <p:nvSpPr>
          <p:cNvPr id="9" name="Text 7"/>
          <p:cNvSpPr/>
          <p:nvPr/>
        </p:nvSpPr>
        <p:spPr>
          <a:xfrm>
            <a:off x="457200" y="3931920"/>
            <a:ext cx="5486400" cy="320040"/>
          </a:xfrm>
          <a:prstGeom prst="rect">
            <a:avLst/>
          </a:prstGeom>
          <a:noFill/>
          <a:ln/>
        </p:spPr>
        <p:txBody>
          <a:bodyPr wrap="square" lIns="0" tIns="0" rIns="0" bIns="0" rtlCol="0" anchor="ctr"/>
          <a:lstStyle/>
          <a:p>
            <a:pPr algn="l" indent="0" marL="0">
              <a:buNone/>
            </a:pPr>
            <a:r>
              <a:rPr lang="en-US" sz="1400" dirty="0">
                <a:solidFill>
                  <a:srgbClr val="C9A84C"/>
                </a:solidFill>
                <a:latin typeface="Calibri" pitchFamily="34" charset="0"/>
                <a:ea typeface="Calibri" pitchFamily="34" charset="-122"/>
                <a:cs typeface="Calibri" pitchFamily="34" charset="-120"/>
              </a:rPr>
              <a:t>Cape Town  ·  December 2026</a:t>
            </a:r>
            <a:endParaRPr lang="en-US" sz="1400" dirty="0"/>
          </a:p>
        </p:txBody>
      </p:sp>
      <p:sp>
        <p:nvSpPr>
          <p:cNvPr id="10" name="Text 8"/>
          <p:cNvSpPr/>
          <p:nvPr/>
        </p:nvSpPr>
        <p:spPr>
          <a:xfrm>
            <a:off x="457200" y="4325112"/>
            <a:ext cx="5486400" cy="256032"/>
          </a:xfrm>
          <a:prstGeom prst="rect">
            <a:avLst/>
          </a:prstGeom>
          <a:noFill/>
          <a:ln/>
        </p:spPr>
        <p:txBody>
          <a:bodyPr wrap="square" lIns="0" tIns="0" rIns="0" bIns="0" rtlCol="0" anchor="ctr"/>
          <a:lstStyle/>
          <a:p>
            <a:pPr algn="l" indent="0" marL="0">
              <a:buNone/>
            </a:pPr>
            <a:r>
              <a:rPr lang="en-US" sz="1000" i="1" dirty="0">
                <a:solidFill>
                  <a:srgbClr val="777777"/>
                </a:solidFill>
                <a:latin typeface="Calibri" pitchFamily="34" charset="0"/>
                <a:ea typeface="Calibri" pitchFamily="34" charset="-122"/>
                <a:cs typeface="Calibri" pitchFamily="34" charset="-120"/>
              </a:rPr>
              <a:t>Amapiano  ·  Afrohouse  ·  QGom  ·  3 Step  ·  Deep House</a:t>
            </a:r>
            <a:endParaRPr lang="en-US" sz="1000" dirty="0"/>
          </a:p>
        </p:txBody>
      </p:sp>
      <p:sp>
        <p:nvSpPr>
          <p:cNvPr id="11" name="Shape 9"/>
          <p:cNvSpPr/>
          <p:nvPr/>
        </p:nvSpPr>
        <p:spPr>
          <a:xfrm>
            <a:off x="6080760" y="914400"/>
            <a:ext cx="475488" cy="475488"/>
          </a:xfrm>
          <a:prstGeom prst="ellipse">
            <a:avLst/>
          </a:prstGeom>
          <a:solidFill>
            <a:srgbClr val="C9A84C"/>
          </a:solidFill>
          <a:ln w="12700">
            <a:solidFill>
              <a:srgbClr val="FFFFFF"/>
            </a:solidFill>
            <a:prstDash val="solid"/>
          </a:ln>
        </p:spPr>
      </p:sp>
      <p:pic>
        <p:nvPicPr>
          <p:cNvPr id="12" name="Image 0" descr="preencoded.png">    </p:cNvPr>
          <p:cNvPicPr>
            <a:picLocks noChangeAspect="1"/>
          </p:cNvPicPr>
          <p:nvPr/>
        </p:nvPicPr>
        <p:blipFill>
          <a:blip r:embed="rId1"/>
          <a:stretch>
            <a:fillRect/>
          </a:stretch>
        </p:blipFill>
        <p:spPr>
          <a:xfrm>
            <a:off x="6147328" y="980968"/>
            <a:ext cx="342351" cy="342351"/>
          </a:xfrm>
          <a:prstGeom prst="rect">
            <a:avLst/>
          </a:prstGeom>
        </p:spPr>
      </p:pic>
      <p:sp>
        <p:nvSpPr>
          <p:cNvPr id="13" name="Shape 10"/>
          <p:cNvSpPr/>
          <p:nvPr/>
        </p:nvSpPr>
        <p:spPr>
          <a:xfrm>
            <a:off x="7178040" y="914400"/>
            <a:ext cx="475488" cy="475488"/>
          </a:xfrm>
          <a:prstGeom prst="ellipse">
            <a:avLst/>
          </a:prstGeom>
          <a:solidFill>
            <a:srgbClr val="C9A84C"/>
          </a:solidFill>
          <a:ln w="12700">
            <a:solidFill>
              <a:srgbClr val="FFFFFF"/>
            </a:solidFill>
            <a:prstDash val="solid"/>
          </a:ln>
        </p:spPr>
      </p:sp>
      <p:pic>
        <p:nvPicPr>
          <p:cNvPr id="14" name="Image 1" descr="preencoded.png">    </p:cNvPr>
          <p:cNvPicPr>
            <a:picLocks noChangeAspect="1"/>
          </p:cNvPicPr>
          <p:nvPr/>
        </p:nvPicPr>
        <p:blipFill>
          <a:blip r:embed="rId2"/>
          <a:stretch>
            <a:fillRect/>
          </a:stretch>
        </p:blipFill>
        <p:spPr>
          <a:xfrm>
            <a:off x="7244608" y="980968"/>
            <a:ext cx="342351" cy="342351"/>
          </a:xfrm>
          <a:prstGeom prst="rect">
            <a:avLst/>
          </a:prstGeom>
        </p:spPr>
      </p:pic>
      <p:sp>
        <p:nvSpPr>
          <p:cNvPr id="15" name="Shape 11"/>
          <p:cNvSpPr/>
          <p:nvPr/>
        </p:nvSpPr>
        <p:spPr>
          <a:xfrm>
            <a:off x="6080760" y="2011680"/>
            <a:ext cx="475488" cy="475488"/>
          </a:xfrm>
          <a:prstGeom prst="ellipse">
            <a:avLst/>
          </a:prstGeom>
          <a:solidFill>
            <a:srgbClr val="C9A84C"/>
          </a:solidFill>
          <a:ln w="12700">
            <a:solidFill>
              <a:srgbClr val="FFFFFF"/>
            </a:solidFill>
            <a:prstDash val="solid"/>
          </a:ln>
        </p:spPr>
      </p:sp>
      <p:pic>
        <p:nvPicPr>
          <p:cNvPr id="16" name="Image 2" descr="preencoded.png">    </p:cNvPr>
          <p:cNvPicPr>
            <a:picLocks noChangeAspect="1"/>
          </p:cNvPicPr>
          <p:nvPr/>
        </p:nvPicPr>
        <p:blipFill>
          <a:blip r:embed="rId3"/>
          <a:stretch>
            <a:fillRect/>
          </a:stretch>
        </p:blipFill>
        <p:spPr>
          <a:xfrm>
            <a:off x="6147328" y="2078248"/>
            <a:ext cx="342351" cy="342351"/>
          </a:xfrm>
          <a:prstGeom prst="rect">
            <a:avLst/>
          </a:prstGeom>
        </p:spPr>
      </p:pic>
      <p:sp>
        <p:nvSpPr>
          <p:cNvPr id="17" name="Shape 12"/>
          <p:cNvSpPr/>
          <p:nvPr/>
        </p:nvSpPr>
        <p:spPr>
          <a:xfrm>
            <a:off x="7178040" y="2011680"/>
            <a:ext cx="475488" cy="475488"/>
          </a:xfrm>
          <a:prstGeom prst="ellipse">
            <a:avLst/>
          </a:prstGeom>
          <a:solidFill>
            <a:srgbClr val="C9A84C"/>
          </a:solidFill>
          <a:ln w="12700">
            <a:solidFill>
              <a:srgbClr val="FFFFFF"/>
            </a:solidFill>
            <a:prstDash val="solid"/>
          </a:ln>
        </p:spPr>
      </p:sp>
      <p:pic>
        <p:nvPicPr>
          <p:cNvPr id="18" name="Image 3" descr="preencoded.png">    </p:cNvPr>
          <p:cNvPicPr>
            <a:picLocks noChangeAspect="1"/>
          </p:cNvPicPr>
          <p:nvPr/>
        </p:nvPicPr>
        <p:blipFill>
          <a:blip r:embed="rId4"/>
          <a:stretch>
            <a:fillRect/>
          </a:stretch>
        </p:blipFill>
        <p:spPr>
          <a:xfrm>
            <a:off x="7244608" y="2078248"/>
            <a:ext cx="342351" cy="342351"/>
          </a:xfrm>
          <a:prstGeom prst="rect">
            <a:avLst/>
          </a:prstGeom>
        </p:spPr>
      </p:pic>
      <p:sp>
        <p:nvSpPr>
          <p:cNvPr id="19" name="Shape 13"/>
          <p:cNvSpPr/>
          <p:nvPr/>
        </p:nvSpPr>
        <p:spPr>
          <a:xfrm>
            <a:off x="6629400" y="3108960"/>
            <a:ext cx="475488" cy="475488"/>
          </a:xfrm>
          <a:prstGeom prst="ellipse">
            <a:avLst/>
          </a:prstGeom>
          <a:solidFill>
            <a:srgbClr val="C9A84C"/>
          </a:solidFill>
          <a:ln w="12700">
            <a:solidFill>
              <a:srgbClr val="FFFFFF"/>
            </a:solidFill>
            <a:prstDash val="solid"/>
          </a:ln>
        </p:spPr>
      </p:sp>
      <p:pic>
        <p:nvPicPr>
          <p:cNvPr id="20" name="Image 4" descr="preencoded.png">    </p:cNvPr>
          <p:cNvPicPr>
            <a:picLocks noChangeAspect="1"/>
          </p:cNvPicPr>
          <p:nvPr/>
        </p:nvPicPr>
        <p:blipFill>
          <a:blip r:embed="rId5"/>
          <a:stretch>
            <a:fillRect/>
          </a:stretch>
        </p:blipFill>
        <p:spPr>
          <a:xfrm>
            <a:off x="6695968" y="3175528"/>
            <a:ext cx="342351" cy="342351"/>
          </a:xfrm>
          <a:prstGeom prst="rect">
            <a:avLst/>
          </a:prstGeom>
        </p:spPr>
      </p:pic>
      <p:pic>
        <p:nvPicPr>
          <p:cNvPr id="21" name="Image 5" descr="preencoded.png">    </p:cNvPr>
          <p:cNvPicPr>
            <a:picLocks noChangeAspect="1"/>
          </p:cNvPicPr>
          <p:nvPr/>
        </p:nvPicPr>
        <p:blipFill>
          <a:blip r:embed="rId6"/>
          <a:stretch>
            <a:fillRect/>
          </a:stretch>
        </p:blipFill>
        <p:spPr>
          <a:xfrm>
            <a:off x="6263640" y="4206240"/>
            <a:ext cx="1920240" cy="676656"/>
          </a:xfrm>
          <a:prstGeom prst="rect">
            <a:avLst/>
          </a:prstGeom>
        </p:spPr>
      </p:pic>
      <p:sp>
        <p:nvSpPr>
          <p:cNvPr id="22" name="Text 14"/>
          <p:cNvSpPr/>
          <p:nvPr/>
        </p:nvSpPr>
        <p:spPr>
          <a:xfrm>
            <a:off x="457200" y="4846320"/>
            <a:ext cx="8229600" cy="201168"/>
          </a:xfrm>
          <a:prstGeom prst="rect">
            <a:avLst/>
          </a:prstGeom>
          <a:noFill/>
          <a:ln/>
        </p:spPr>
        <p:txBody>
          <a:bodyPr wrap="square" lIns="0" tIns="0" rIns="0" bIns="0" rtlCol="0" anchor="ctr"/>
          <a:lstStyle/>
          <a:p>
            <a:pPr algn="ctr" indent="0" marL="0">
              <a:buNone/>
            </a:pPr>
            <a:r>
              <a:rPr lang="en-US" sz="850" dirty="0">
                <a:solidFill>
                  <a:srgbClr val="777777"/>
                </a:solidFill>
                <a:latin typeface="Calibri" pitchFamily="34" charset="0"/>
                <a:ea typeface="Calibri" pitchFamily="34" charset="-122"/>
                <a:cs typeface="Calibri" pitchFamily="34" charset="-120"/>
              </a:rPr>
              <a:t>Africa Dance Week · Confidential · 2026</a:t>
            </a:r>
            <a:endParaRPr lang="en-US" sz="8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0A0E1A"/>
        </a:solidFill>
      </p:bgPr>
    </p:bg>
    <p:spTree>
      <p:nvGrpSpPr>
        <p:cNvPr id="1" name=""/>
        <p:cNvGrpSpPr/>
        <p:nvPr/>
      </p:nvGrpSpPr>
      <p:grpSpPr>
        <a:xfrm>
          <a:off x="0" y="0"/>
          <a:ext cx="0" cy="0"/>
          <a:chOff x="0" y="0"/>
          <a:chExt cx="0" cy="0"/>
        </a:xfrm>
      </p:grpSpPr>
      <p:sp>
        <p:nvSpPr>
          <p:cNvPr id="2" name="Text 0"/>
          <p:cNvSpPr/>
          <p:nvPr/>
        </p:nvSpPr>
        <p:spPr>
          <a:xfrm>
            <a:off x="457200" y="320040"/>
            <a:ext cx="8229600" cy="256032"/>
          </a:xfrm>
          <a:prstGeom prst="rect">
            <a:avLst/>
          </a:prstGeom>
          <a:noFill/>
          <a:ln/>
        </p:spPr>
        <p:txBody>
          <a:bodyPr wrap="square" lIns="0" tIns="0" rIns="0" bIns="0" rtlCol="0" anchor="ctr"/>
          <a:lstStyle/>
          <a:p>
            <a:pPr algn="l" indent="0" marL="0">
              <a:buNone/>
            </a:pPr>
            <a:r>
              <a:rPr lang="en-US" sz="1000" b="1" spc="300" kern="0" dirty="0">
                <a:solidFill>
                  <a:srgbClr val="C9A84C"/>
                </a:solidFill>
                <a:latin typeface="Calibri" pitchFamily="34" charset="0"/>
                <a:ea typeface="Calibri" pitchFamily="34" charset="-122"/>
                <a:cs typeface="Calibri" pitchFamily="34" charset="-120"/>
              </a:rPr>
              <a:t>SPONSORSHIP TIERS</a:t>
            </a:r>
            <a:endParaRPr lang="en-US" sz="1000" dirty="0"/>
          </a:p>
        </p:txBody>
      </p:sp>
      <p:sp>
        <p:nvSpPr>
          <p:cNvPr id="3" name="Text 1"/>
          <p:cNvSpPr/>
          <p:nvPr/>
        </p:nvSpPr>
        <p:spPr>
          <a:xfrm>
            <a:off x="457200" y="658368"/>
            <a:ext cx="8229600" cy="502920"/>
          </a:xfrm>
          <a:prstGeom prst="rect">
            <a:avLst/>
          </a:prstGeom>
          <a:noFill/>
          <a:ln/>
        </p:spPr>
        <p:txBody>
          <a:bodyPr wrap="square" lIns="0" tIns="0" rIns="0" bIns="0" rtlCol="0" anchor="ctr"/>
          <a:lstStyle/>
          <a:p>
            <a:pPr algn="l" indent="0" marL="0">
              <a:buNone/>
            </a:pPr>
            <a:r>
              <a:rPr lang="en-US" sz="2800" b="1" dirty="0">
                <a:solidFill>
                  <a:srgbClr val="F5F5F5"/>
                </a:solidFill>
                <a:latin typeface="Calibri" pitchFamily="34" charset="0"/>
                <a:ea typeface="Calibri" pitchFamily="34" charset="-122"/>
                <a:cs typeface="Calibri" pitchFamily="34" charset="-120"/>
              </a:rPr>
              <a:t>Partner at the level that works for you.</a:t>
            </a:r>
            <a:endParaRPr lang="en-US" sz="2800" dirty="0"/>
          </a:p>
        </p:txBody>
      </p:sp>
      <p:sp>
        <p:nvSpPr>
          <p:cNvPr id="4" name="Shape 2"/>
          <p:cNvSpPr/>
          <p:nvPr/>
        </p:nvSpPr>
        <p:spPr>
          <a:xfrm>
            <a:off x="457200" y="1417320"/>
            <a:ext cx="2633472" cy="3493008"/>
          </a:xfrm>
          <a:prstGeom prst="rect">
            <a:avLst/>
          </a:prstGeom>
          <a:solidFill>
            <a:srgbClr val="0F1C2E"/>
          </a:solidFill>
          <a:ln w="12700">
            <a:solidFill>
              <a:srgbClr val="FFFFFF"/>
            </a:solidFill>
            <a:prstDash val="solid"/>
          </a:ln>
          <a:effectLst>
            <a:outerShdw sx="100000" sy="100000" kx="0" ky="0" algn="bl" rotWithShape="0" blurRad="152400" dist="50800" dir="8100000">
              <a:srgbClr val="000000">
                <a:alpha val="20000"/>
              </a:srgbClr>
            </a:outerShdw>
          </a:effectLst>
        </p:spPr>
      </p:sp>
      <p:sp>
        <p:nvSpPr>
          <p:cNvPr id="5" name="Shape 3"/>
          <p:cNvSpPr/>
          <p:nvPr/>
        </p:nvSpPr>
        <p:spPr>
          <a:xfrm>
            <a:off x="457200" y="1417320"/>
            <a:ext cx="2633472" cy="749808"/>
          </a:xfrm>
          <a:prstGeom prst="rect">
            <a:avLst/>
          </a:prstGeom>
          <a:solidFill>
            <a:srgbClr val="C9A84C"/>
          </a:solidFill>
          <a:ln w="12700">
            <a:solidFill>
              <a:srgbClr val="FFFFFF"/>
            </a:solidFill>
            <a:prstDash val="solid"/>
          </a:ln>
        </p:spPr>
      </p:sp>
      <p:sp>
        <p:nvSpPr>
          <p:cNvPr id="6" name="Text 4"/>
          <p:cNvSpPr/>
          <p:nvPr/>
        </p:nvSpPr>
        <p:spPr>
          <a:xfrm>
            <a:off x="594360" y="1463040"/>
            <a:ext cx="2359152" cy="402336"/>
          </a:xfrm>
          <a:prstGeom prst="rect">
            <a:avLst/>
          </a:prstGeom>
          <a:noFill/>
          <a:ln/>
        </p:spPr>
        <p:txBody>
          <a:bodyPr wrap="square" lIns="0" tIns="0" rIns="0" bIns="0" rtlCol="0" anchor="ctr"/>
          <a:lstStyle/>
          <a:p>
            <a:pPr algn="ctr" indent="0" marL="0">
              <a:buNone/>
            </a:pPr>
            <a:r>
              <a:rPr lang="en-US" sz="1300" b="1" dirty="0">
                <a:solidFill>
                  <a:srgbClr val="0A0E1A"/>
                </a:solidFill>
                <a:latin typeface="Calibri" pitchFamily="34" charset="0"/>
                <a:ea typeface="Calibri" pitchFamily="34" charset="-122"/>
                <a:cs typeface="Calibri" pitchFamily="34" charset="-120"/>
              </a:rPr>
              <a:t>HEADLINE SPONSOR</a:t>
            </a:r>
            <a:endParaRPr lang="en-US" sz="1300" dirty="0"/>
          </a:p>
        </p:txBody>
      </p:sp>
      <p:sp>
        <p:nvSpPr>
          <p:cNvPr id="7" name="Text 5"/>
          <p:cNvSpPr/>
          <p:nvPr/>
        </p:nvSpPr>
        <p:spPr>
          <a:xfrm>
            <a:off x="594360" y="1847088"/>
            <a:ext cx="2359152" cy="237744"/>
          </a:xfrm>
          <a:prstGeom prst="rect">
            <a:avLst/>
          </a:prstGeom>
          <a:noFill/>
          <a:ln/>
        </p:spPr>
        <p:txBody>
          <a:bodyPr wrap="square" lIns="0" tIns="0" rIns="0" bIns="0" rtlCol="0" anchor="ctr"/>
          <a:lstStyle/>
          <a:p>
            <a:pPr algn="ctr" indent="0" marL="0">
              <a:buNone/>
            </a:pPr>
            <a:r>
              <a:rPr lang="en-US" sz="950" i="1" dirty="0">
                <a:solidFill>
                  <a:srgbClr val="0A0E1A"/>
                </a:solidFill>
                <a:latin typeface="Calibri" pitchFamily="34" charset="0"/>
                <a:ea typeface="Calibri" pitchFamily="34" charset="-122"/>
                <a:cs typeface="Calibri" pitchFamily="34" charset="-120"/>
              </a:rPr>
              <a:t>Naming Rights Partner</a:t>
            </a:r>
            <a:endParaRPr lang="en-US" sz="950" dirty="0"/>
          </a:p>
        </p:txBody>
      </p:sp>
      <p:sp>
        <p:nvSpPr>
          <p:cNvPr id="8" name="Text 6"/>
          <p:cNvSpPr/>
          <p:nvPr/>
        </p:nvSpPr>
        <p:spPr>
          <a:xfrm>
            <a:off x="594360" y="2286000"/>
            <a:ext cx="2359152" cy="347472"/>
          </a:xfrm>
          <a:prstGeom prst="rect">
            <a:avLst/>
          </a:prstGeom>
          <a:noFill/>
          <a:ln/>
        </p:spPr>
        <p:txBody>
          <a:bodyPr wrap="square" lIns="0" tIns="0" rIns="0" bIns="0" rtlCol="0" anchor="ctr"/>
          <a:lstStyle/>
          <a:p>
            <a:pPr algn="ctr" indent="0" marL="0">
              <a:buNone/>
            </a:pPr>
            <a:r>
              <a:rPr lang="en-US" sz="1800" b="1" dirty="0">
                <a:solidFill>
                  <a:srgbClr val="C9A84C"/>
                </a:solidFill>
                <a:latin typeface="Calibri" pitchFamily="34" charset="0"/>
                <a:ea typeface="Calibri" pitchFamily="34" charset="-122"/>
                <a:cs typeface="Calibri" pitchFamily="34" charset="-120"/>
              </a:rPr>
              <a:t>R5M</a:t>
            </a:r>
            <a:endParaRPr lang="en-US" sz="1800" dirty="0"/>
          </a:p>
        </p:txBody>
      </p:sp>
      <p:pic>
        <p:nvPicPr>
          <p:cNvPr id="9" name="Image 0" descr="preencoded.png">    </p:cNvPr>
          <p:cNvPicPr>
            <a:picLocks noChangeAspect="1"/>
          </p:cNvPicPr>
          <p:nvPr/>
        </p:nvPicPr>
        <p:blipFill>
          <a:blip r:embed="rId1"/>
          <a:stretch>
            <a:fillRect/>
          </a:stretch>
        </p:blipFill>
        <p:spPr>
          <a:xfrm>
            <a:off x="621792" y="2779776"/>
            <a:ext cx="137160" cy="137160"/>
          </a:xfrm>
          <a:prstGeom prst="rect">
            <a:avLst/>
          </a:prstGeom>
        </p:spPr>
      </p:pic>
      <p:sp>
        <p:nvSpPr>
          <p:cNvPr id="10" name="Text 7"/>
          <p:cNvSpPr/>
          <p:nvPr/>
        </p:nvSpPr>
        <p:spPr>
          <a:xfrm>
            <a:off x="841248" y="2761488"/>
            <a:ext cx="2121408" cy="256032"/>
          </a:xfrm>
          <a:prstGeom prst="rect">
            <a:avLst/>
          </a:prstGeom>
          <a:noFill/>
          <a:ln/>
        </p:spPr>
        <p:txBody>
          <a:bodyPr wrap="square" lIns="0" tIns="0" rIns="0" bIns="0" rtlCol="0" anchor="ctr"/>
          <a:lstStyle/>
          <a:p>
            <a:pPr algn="l" indent="0" marL="0">
              <a:buNone/>
            </a:pPr>
            <a:r>
              <a:rPr lang="en-US" sz="950" dirty="0">
                <a:solidFill>
                  <a:srgbClr val="CCCCCC"/>
                </a:solidFill>
                <a:latin typeface="Calibri" pitchFamily="34" charset="0"/>
                <a:ea typeface="Calibri" pitchFamily="34" charset="-122"/>
                <a:cs typeface="Calibri" pitchFamily="34" charset="-120"/>
              </a:rPr>
              <a:t>ADW presented by [Brand]</a:t>
            </a:r>
            <a:endParaRPr lang="en-US" sz="950" dirty="0"/>
          </a:p>
        </p:txBody>
      </p:sp>
      <p:pic>
        <p:nvPicPr>
          <p:cNvPr id="11" name="Image 1" descr="preencoded.png">    </p:cNvPr>
          <p:cNvPicPr>
            <a:picLocks noChangeAspect="1"/>
          </p:cNvPicPr>
          <p:nvPr/>
        </p:nvPicPr>
        <p:blipFill>
          <a:blip r:embed="rId2"/>
          <a:stretch>
            <a:fillRect/>
          </a:stretch>
        </p:blipFill>
        <p:spPr>
          <a:xfrm>
            <a:off x="621792" y="3081528"/>
            <a:ext cx="137160" cy="137160"/>
          </a:xfrm>
          <a:prstGeom prst="rect">
            <a:avLst/>
          </a:prstGeom>
        </p:spPr>
      </p:pic>
      <p:sp>
        <p:nvSpPr>
          <p:cNvPr id="12" name="Text 8"/>
          <p:cNvSpPr/>
          <p:nvPr/>
        </p:nvSpPr>
        <p:spPr>
          <a:xfrm>
            <a:off x="841248" y="3063240"/>
            <a:ext cx="2121408" cy="256032"/>
          </a:xfrm>
          <a:prstGeom prst="rect">
            <a:avLst/>
          </a:prstGeom>
          <a:noFill/>
          <a:ln/>
        </p:spPr>
        <p:txBody>
          <a:bodyPr wrap="square" lIns="0" tIns="0" rIns="0" bIns="0" rtlCol="0" anchor="ctr"/>
          <a:lstStyle/>
          <a:p>
            <a:pPr algn="l" indent="0" marL="0">
              <a:buNone/>
            </a:pPr>
            <a:r>
              <a:rPr lang="en-US" sz="950" dirty="0">
                <a:solidFill>
                  <a:srgbClr val="CCCCCC"/>
                </a:solidFill>
                <a:latin typeface="Calibri" pitchFamily="34" charset="0"/>
                <a:ea typeface="Calibri" pitchFamily="34" charset="-122"/>
                <a:cs typeface="Calibri" pitchFamily="34" charset="-120"/>
              </a:rPr>
              <a:t>Naming rights across 4 nights</a:t>
            </a:r>
            <a:endParaRPr lang="en-US" sz="950" dirty="0"/>
          </a:p>
        </p:txBody>
      </p:sp>
      <p:pic>
        <p:nvPicPr>
          <p:cNvPr id="13" name="Image 2" descr="preencoded.png">    </p:cNvPr>
          <p:cNvPicPr>
            <a:picLocks noChangeAspect="1"/>
          </p:cNvPicPr>
          <p:nvPr/>
        </p:nvPicPr>
        <p:blipFill>
          <a:blip r:embed="rId3"/>
          <a:stretch>
            <a:fillRect/>
          </a:stretch>
        </p:blipFill>
        <p:spPr>
          <a:xfrm>
            <a:off x="621792" y="3383280"/>
            <a:ext cx="137160" cy="137160"/>
          </a:xfrm>
          <a:prstGeom prst="rect">
            <a:avLst/>
          </a:prstGeom>
        </p:spPr>
      </p:pic>
      <p:sp>
        <p:nvSpPr>
          <p:cNvPr id="14" name="Text 9"/>
          <p:cNvSpPr/>
          <p:nvPr/>
        </p:nvSpPr>
        <p:spPr>
          <a:xfrm>
            <a:off x="841248" y="3364992"/>
            <a:ext cx="2121408" cy="256032"/>
          </a:xfrm>
          <a:prstGeom prst="rect">
            <a:avLst/>
          </a:prstGeom>
          <a:noFill/>
          <a:ln/>
        </p:spPr>
        <p:txBody>
          <a:bodyPr wrap="square" lIns="0" tIns="0" rIns="0" bIns="0" rtlCol="0" anchor="ctr"/>
          <a:lstStyle/>
          <a:p>
            <a:pPr algn="l" indent="0" marL="0">
              <a:buNone/>
            </a:pPr>
            <a:r>
              <a:rPr lang="en-US" sz="950" dirty="0">
                <a:solidFill>
                  <a:srgbClr val="CCCCCC"/>
                </a:solidFill>
                <a:latin typeface="Calibri" pitchFamily="34" charset="0"/>
                <a:ea typeface="Calibri" pitchFamily="34" charset="-122"/>
                <a:cs typeface="Calibri" pitchFamily="34" charset="-120"/>
              </a:rPr>
              <a:t>First Thursday opening night branding</a:t>
            </a:r>
            <a:endParaRPr lang="en-US" sz="950" dirty="0"/>
          </a:p>
        </p:txBody>
      </p:sp>
      <p:pic>
        <p:nvPicPr>
          <p:cNvPr id="15" name="Image 3" descr="preencoded.png">    </p:cNvPr>
          <p:cNvPicPr>
            <a:picLocks noChangeAspect="1"/>
          </p:cNvPicPr>
          <p:nvPr/>
        </p:nvPicPr>
        <p:blipFill>
          <a:blip r:embed="rId4"/>
          <a:stretch>
            <a:fillRect/>
          </a:stretch>
        </p:blipFill>
        <p:spPr>
          <a:xfrm>
            <a:off x="621792" y="3685032"/>
            <a:ext cx="137160" cy="137160"/>
          </a:xfrm>
          <a:prstGeom prst="rect">
            <a:avLst/>
          </a:prstGeom>
        </p:spPr>
      </p:pic>
      <p:sp>
        <p:nvSpPr>
          <p:cNvPr id="16" name="Text 10"/>
          <p:cNvSpPr/>
          <p:nvPr/>
        </p:nvSpPr>
        <p:spPr>
          <a:xfrm>
            <a:off x="841248" y="3666744"/>
            <a:ext cx="2121408" cy="256032"/>
          </a:xfrm>
          <a:prstGeom prst="rect">
            <a:avLst/>
          </a:prstGeom>
          <a:noFill/>
          <a:ln/>
        </p:spPr>
        <p:txBody>
          <a:bodyPr wrap="square" lIns="0" tIns="0" rIns="0" bIns="0" rtlCol="0" anchor="ctr"/>
          <a:lstStyle/>
          <a:p>
            <a:pPr algn="l" indent="0" marL="0">
              <a:buNone/>
            </a:pPr>
            <a:r>
              <a:rPr lang="en-US" sz="950" dirty="0">
                <a:solidFill>
                  <a:srgbClr val="CCCCCC"/>
                </a:solidFill>
                <a:latin typeface="Calibri" pitchFamily="34" charset="0"/>
                <a:ea typeface="Calibri" pitchFamily="34" charset="-122"/>
                <a:cs typeface="Calibri" pitchFamily="34" charset="-120"/>
              </a:rPr>
              <a:t>All 15 venue activations</a:t>
            </a:r>
            <a:endParaRPr lang="en-US" sz="950" dirty="0"/>
          </a:p>
        </p:txBody>
      </p:sp>
      <p:pic>
        <p:nvPicPr>
          <p:cNvPr id="17" name="Image 4" descr="preencoded.png">    </p:cNvPr>
          <p:cNvPicPr>
            <a:picLocks noChangeAspect="1"/>
          </p:cNvPicPr>
          <p:nvPr/>
        </p:nvPicPr>
        <p:blipFill>
          <a:blip r:embed="rId5"/>
          <a:stretch>
            <a:fillRect/>
          </a:stretch>
        </p:blipFill>
        <p:spPr>
          <a:xfrm>
            <a:off x="621792" y="3986784"/>
            <a:ext cx="137160" cy="137160"/>
          </a:xfrm>
          <a:prstGeom prst="rect">
            <a:avLst/>
          </a:prstGeom>
        </p:spPr>
      </p:pic>
      <p:sp>
        <p:nvSpPr>
          <p:cNvPr id="18" name="Text 11"/>
          <p:cNvSpPr/>
          <p:nvPr/>
        </p:nvSpPr>
        <p:spPr>
          <a:xfrm>
            <a:off x="841248" y="3968496"/>
            <a:ext cx="2121408" cy="256032"/>
          </a:xfrm>
          <a:prstGeom prst="rect">
            <a:avLst/>
          </a:prstGeom>
          <a:noFill/>
          <a:ln/>
        </p:spPr>
        <p:txBody>
          <a:bodyPr wrap="square" lIns="0" tIns="0" rIns="0" bIns="0" rtlCol="0" anchor="ctr"/>
          <a:lstStyle/>
          <a:p>
            <a:pPr algn="l" indent="0" marL="0">
              <a:buNone/>
            </a:pPr>
            <a:r>
              <a:rPr lang="en-US" sz="950" dirty="0">
                <a:solidFill>
                  <a:srgbClr val="CCCCCC"/>
                </a:solidFill>
                <a:latin typeface="Calibri" pitchFamily="34" charset="0"/>
                <a:ea typeface="Calibri" pitchFamily="34" charset="-122"/>
                <a:cs typeface="Calibri" pitchFamily="34" charset="-120"/>
              </a:rPr>
              <a:t>Experiential event co-branding</a:t>
            </a:r>
            <a:endParaRPr lang="en-US" sz="950" dirty="0"/>
          </a:p>
        </p:txBody>
      </p:sp>
      <p:pic>
        <p:nvPicPr>
          <p:cNvPr id="19" name="Image 5" descr="preencoded.png">    </p:cNvPr>
          <p:cNvPicPr>
            <a:picLocks noChangeAspect="1"/>
          </p:cNvPicPr>
          <p:nvPr/>
        </p:nvPicPr>
        <p:blipFill>
          <a:blip r:embed="rId6"/>
          <a:stretch>
            <a:fillRect/>
          </a:stretch>
        </p:blipFill>
        <p:spPr>
          <a:xfrm>
            <a:off x="621792" y="4288536"/>
            <a:ext cx="137160" cy="137160"/>
          </a:xfrm>
          <a:prstGeom prst="rect">
            <a:avLst/>
          </a:prstGeom>
        </p:spPr>
      </p:pic>
      <p:sp>
        <p:nvSpPr>
          <p:cNvPr id="20" name="Text 12"/>
          <p:cNvSpPr/>
          <p:nvPr/>
        </p:nvSpPr>
        <p:spPr>
          <a:xfrm>
            <a:off x="841248" y="4270248"/>
            <a:ext cx="2121408" cy="256032"/>
          </a:xfrm>
          <a:prstGeom prst="rect">
            <a:avLst/>
          </a:prstGeom>
          <a:noFill/>
          <a:ln/>
        </p:spPr>
        <p:txBody>
          <a:bodyPr wrap="square" lIns="0" tIns="0" rIns="0" bIns="0" rtlCol="0" anchor="ctr"/>
          <a:lstStyle/>
          <a:p>
            <a:pPr algn="l" indent="0" marL="0">
              <a:buNone/>
            </a:pPr>
            <a:r>
              <a:rPr lang="en-US" sz="950" dirty="0">
                <a:solidFill>
                  <a:srgbClr val="CCCCCC"/>
                </a:solidFill>
                <a:latin typeface="Calibri" pitchFamily="34" charset="0"/>
                <a:ea typeface="Calibri" pitchFamily="34" charset="-122"/>
                <a:cs typeface="Calibri" pitchFamily="34" charset="-120"/>
              </a:rPr>
              <a:t>International media first position</a:t>
            </a:r>
            <a:endParaRPr lang="en-US" sz="950" dirty="0"/>
          </a:p>
        </p:txBody>
      </p:sp>
      <p:pic>
        <p:nvPicPr>
          <p:cNvPr id="21" name="Image 6" descr="preencoded.png">    </p:cNvPr>
          <p:cNvPicPr>
            <a:picLocks noChangeAspect="1"/>
          </p:cNvPicPr>
          <p:nvPr/>
        </p:nvPicPr>
        <p:blipFill>
          <a:blip r:embed="rId7"/>
          <a:stretch>
            <a:fillRect/>
          </a:stretch>
        </p:blipFill>
        <p:spPr>
          <a:xfrm>
            <a:off x="621792" y="4590288"/>
            <a:ext cx="137160" cy="137160"/>
          </a:xfrm>
          <a:prstGeom prst="rect">
            <a:avLst/>
          </a:prstGeom>
        </p:spPr>
      </p:pic>
      <p:sp>
        <p:nvSpPr>
          <p:cNvPr id="22" name="Text 13"/>
          <p:cNvSpPr/>
          <p:nvPr/>
        </p:nvSpPr>
        <p:spPr>
          <a:xfrm>
            <a:off x="841248" y="4572000"/>
            <a:ext cx="2121408" cy="256032"/>
          </a:xfrm>
          <a:prstGeom prst="rect">
            <a:avLst/>
          </a:prstGeom>
          <a:noFill/>
          <a:ln/>
        </p:spPr>
        <p:txBody>
          <a:bodyPr wrap="square" lIns="0" tIns="0" rIns="0" bIns="0" rtlCol="0" anchor="ctr"/>
          <a:lstStyle/>
          <a:p>
            <a:pPr algn="l" indent="0" marL="0">
              <a:buNone/>
            </a:pPr>
            <a:r>
              <a:rPr lang="en-US" sz="950" dirty="0">
                <a:solidFill>
                  <a:srgbClr val="CCCCCC"/>
                </a:solidFill>
                <a:latin typeface="Calibri" pitchFamily="34" charset="0"/>
                <a:ea typeface="Calibri" pitchFamily="34" charset="-122"/>
                <a:cs typeface="Calibri" pitchFamily="34" charset="-120"/>
              </a:rPr>
              <a:t>Table Mountain content co-production</a:t>
            </a:r>
            <a:endParaRPr lang="en-US" sz="950" dirty="0"/>
          </a:p>
        </p:txBody>
      </p:sp>
      <p:pic>
        <p:nvPicPr>
          <p:cNvPr id="23" name="Image 7" descr="preencoded.png">    </p:cNvPr>
          <p:cNvPicPr>
            <a:picLocks noChangeAspect="1"/>
          </p:cNvPicPr>
          <p:nvPr/>
        </p:nvPicPr>
        <p:blipFill>
          <a:blip r:embed="rId8"/>
          <a:stretch>
            <a:fillRect/>
          </a:stretch>
        </p:blipFill>
        <p:spPr>
          <a:xfrm>
            <a:off x="621792" y="4892040"/>
            <a:ext cx="137160" cy="137160"/>
          </a:xfrm>
          <a:prstGeom prst="rect">
            <a:avLst/>
          </a:prstGeom>
        </p:spPr>
      </p:pic>
      <p:sp>
        <p:nvSpPr>
          <p:cNvPr id="24" name="Text 14"/>
          <p:cNvSpPr/>
          <p:nvPr/>
        </p:nvSpPr>
        <p:spPr>
          <a:xfrm>
            <a:off x="841248" y="4873752"/>
            <a:ext cx="2121408" cy="256032"/>
          </a:xfrm>
          <a:prstGeom prst="rect">
            <a:avLst/>
          </a:prstGeom>
          <a:noFill/>
          <a:ln/>
        </p:spPr>
        <p:txBody>
          <a:bodyPr wrap="square" lIns="0" tIns="0" rIns="0" bIns="0" rtlCol="0" anchor="ctr"/>
          <a:lstStyle/>
          <a:p>
            <a:pPr algn="l" indent="0" marL="0">
              <a:buNone/>
            </a:pPr>
            <a:r>
              <a:rPr lang="en-US" sz="950" dirty="0">
                <a:solidFill>
                  <a:srgbClr val="CCCCCC"/>
                </a:solidFill>
                <a:latin typeface="Calibri" pitchFamily="34" charset="0"/>
                <a:ea typeface="Calibri" pitchFamily="34" charset="-122"/>
                <a:cs typeface="Calibri" pitchFamily="34" charset="-120"/>
              </a:rPr>
              <a:t>City of Cape Town co-branding alignment</a:t>
            </a:r>
            <a:endParaRPr lang="en-US" sz="950" dirty="0"/>
          </a:p>
        </p:txBody>
      </p:sp>
      <p:pic>
        <p:nvPicPr>
          <p:cNvPr id="25" name="Image 8" descr="preencoded.png">    </p:cNvPr>
          <p:cNvPicPr>
            <a:picLocks noChangeAspect="1"/>
          </p:cNvPicPr>
          <p:nvPr/>
        </p:nvPicPr>
        <p:blipFill>
          <a:blip r:embed="rId9"/>
          <a:stretch>
            <a:fillRect/>
          </a:stretch>
        </p:blipFill>
        <p:spPr>
          <a:xfrm>
            <a:off x="621792" y="5193792"/>
            <a:ext cx="137160" cy="137160"/>
          </a:xfrm>
          <a:prstGeom prst="rect">
            <a:avLst/>
          </a:prstGeom>
        </p:spPr>
      </p:pic>
      <p:sp>
        <p:nvSpPr>
          <p:cNvPr id="26" name="Text 15"/>
          <p:cNvSpPr/>
          <p:nvPr/>
        </p:nvSpPr>
        <p:spPr>
          <a:xfrm>
            <a:off x="841248" y="5175504"/>
            <a:ext cx="2121408" cy="256032"/>
          </a:xfrm>
          <a:prstGeom prst="rect">
            <a:avLst/>
          </a:prstGeom>
          <a:noFill/>
          <a:ln/>
        </p:spPr>
        <p:txBody>
          <a:bodyPr wrap="square" lIns="0" tIns="0" rIns="0" bIns="0" rtlCol="0" anchor="ctr"/>
          <a:lstStyle/>
          <a:p>
            <a:pPr algn="l" indent="0" marL="0">
              <a:buNone/>
            </a:pPr>
            <a:r>
              <a:rPr lang="en-US" sz="950" dirty="0">
                <a:solidFill>
                  <a:srgbClr val="CCCCCC"/>
                </a:solidFill>
                <a:latin typeface="Calibri" pitchFamily="34" charset="0"/>
                <a:ea typeface="Calibri" pitchFamily="34" charset="-122"/>
                <a:cs typeface="Calibri" pitchFamily="34" charset="-120"/>
              </a:rPr>
              <a:t>Board advisory seat available</a:t>
            </a:r>
            <a:endParaRPr lang="en-US" sz="950" dirty="0"/>
          </a:p>
        </p:txBody>
      </p:sp>
      <p:sp>
        <p:nvSpPr>
          <p:cNvPr id="27" name="Shape 16"/>
          <p:cNvSpPr/>
          <p:nvPr/>
        </p:nvSpPr>
        <p:spPr>
          <a:xfrm>
            <a:off x="3291840" y="1417320"/>
            <a:ext cx="2633472" cy="3493008"/>
          </a:xfrm>
          <a:prstGeom prst="rect">
            <a:avLst/>
          </a:prstGeom>
          <a:solidFill>
            <a:srgbClr val="0F1C2E"/>
          </a:solidFill>
          <a:ln w="12700">
            <a:solidFill>
              <a:srgbClr val="FFFFFF"/>
            </a:solidFill>
            <a:prstDash val="solid"/>
          </a:ln>
          <a:effectLst>
            <a:outerShdw sx="100000" sy="100000" kx="0" ky="0" algn="bl" rotWithShape="0" blurRad="152400" dist="50800" dir="8100000">
              <a:srgbClr val="000000">
                <a:alpha val="20000"/>
              </a:srgbClr>
            </a:outerShdw>
          </a:effectLst>
        </p:spPr>
      </p:sp>
      <p:sp>
        <p:nvSpPr>
          <p:cNvPr id="28" name="Shape 17"/>
          <p:cNvSpPr/>
          <p:nvPr/>
        </p:nvSpPr>
        <p:spPr>
          <a:xfrm>
            <a:off x="3291840" y="1417320"/>
            <a:ext cx="2633472" cy="749808"/>
          </a:xfrm>
          <a:prstGeom prst="rect">
            <a:avLst/>
          </a:prstGeom>
          <a:solidFill>
            <a:srgbClr val="B8942A"/>
          </a:solidFill>
          <a:ln w="12700">
            <a:solidFill>
              <a:srgbClr val="FFFFFF"/>
            </a:solidFill>
            <a:prstDash val="solid"/>
          </a:ln>
        </p:spPr>
      </p:sp>
      <p:sp>
        <p:nvSpPr>
          <p:cNvPr id="29" name="Text 18"/>
          <p:cNvSpPr/>
          <p:nvPr/>
        </p:nvSpPr>
        <p:spPr>
          <a:xfrm>
            <a:off x="3429000" y="1463040"/>
            <a:ext cx="2359152" cy="402336"/>
          </a:xfrm>
          <a:prstGeom prst="rect">
            <a:avLst/>
          </a:prstGeom>
          <a:noFill/>
          <a:ln/>
        </p:spPr>
        <p:txBody>
          <a:bodyPr wrap="square" lIns="0" tIns="0" rIns="0" bIns="0" rtlCol="0" anchor="ctr"/>
          <a:lstStyle/>
          <a:p>
            <a:pPr algn="ctr" indent="0" marL="0">
              <a:buNone/>
            </a:pPr>
            <a:r>
              <a:rPr lang="en-US" sz="1300" b="1" dirty="0">
                <a:solidFill>
                  <a:srgbClr val="0A0E1A"/>
                </a:solidFill>
                <a:latin typeface="Calibri" pitchFamily="34" charset="0"/>
                <a:ea typeface="Calibri" pitchFamily="34" charset="-122"/>
                <a:cs typeface="Calibri" pitchFamily="34" charset="-120"/>
              </a:rPr>
              <a:t>TITLE SPONSOR</a:t>
            </a:r>
            <a:endParaRPr lang="en-US" sz="1300" dirty="0"/>
          </a:p>
        </p:txBody>
      </p:sp>
      <p:sp>
        <p:nvSpPr>
          <p:cNvPr id="30" name="Text 19"/>
          <p:cNvSpPr/>
          <p:nvPr/>
        </p:nvSpPr>
        <p:spPr>
          <a:xfrm>
            <a:off x="3429000" y="1847088"/>
            <a:ext cx="2359152" cy="237744"/>
          </a:xfrm>
          <a:prstGeom prst="rect">
            <a:avLst/>
          </a:prstGeom>
          <a:noFill/>
          <a:ln/>
        </p:spPr>
        <p:txBody>
          <a:bodyPr wrap="square" lIns="0" tIns="0" rIns="0" bIns="0" rtlCol="0" anchor="ctr"/>
          <a:lstStyle/>
          <a:p>
            <a:pPr algn="ctr" indent="0" marL="0">
              <a:buNone/>
            </a:pPr>
            <a:r>
              <a:rPr lang="en-US" sz="950" i="1" dirty="0">
                <a:solidFill>
                  <a:srgbClr val="0A0E1A"/>
                </a:solidFill>
                <a:latin typeface="Calibri" pitchFamily="34" charset="0"/>
                <a:ea typeface="Calibri" pitchFamily="34" charset="-122"/>
                <a:cs typeface="Calibri" pitchFamily="34" charset="-120"/>
              </a:rPr>
              <a:t>Tier 1 Brand Partner</a:t>
            </a:r>
            <a:endParaRPr lang="en-US" sz="950" dirty="0"/>
          </a:p>
        </p:txBody>
      </p:sp>
      <p:sp>
        <p:nvSpPr>
          <p:cNvPr id="31" name="Text 20"/>
          <p:cNvSpPr/>
          <p:nvPr/>
        </p:nvSpPr>
        <p:spPr>
          <a:xfrm>
            <a:off x="3429000" y="2286000"/>
            <a:ext cx="2359152" cy="347472"/>
          </a:xfrm>
          <a:prstGeom prst="rect">
            <a:avLst/>
          </a:prstGeom>
          <a:noFill/>
          <a:ln/>
        </p:spPr>
        <p:txBody>
          <a:bodyPr wrap="square" lIns="0" tIns="0" rIns="0" bIns="0" rtlCol="0" anchor="ctr"/>
          <a:lstStyle/>
          <a:p>
            <a:pPr algn="ctr" indent="0" marL="0">
              <a:buNone/>
            </a:pPr>
            <a:r>
              <a:rPr lang="en-US" sz="1800" b="1" dirty="0">
                <a:solidFill>
                  <a:srgbClr val="C9A84C"/>
                </a:solidFill>
                <a:latin typeface="Calibri" pitchFamily="34" charset="0"/>
                <a:ea typeface="Calibri" pitchFamily="34" charset="-122"/>
                <a:cs typeface="Calibri" pitchFamily="34" charset="-120"/>
              </a:rPr>
              <a:t>R1M – R3M</a:t>
            </a:r>
            <a:endParaRPr lang="en-US" sz="1800" dirty="0"/>
          </a:p>
        </p:txBody>
      </p:sp>
      <p:pic>
        <p:nvPicPr>
          <p:cNvPr id="32" name="Image 9" descr="preencoded.png">    </p:cNvPr>
          <p:cNvPicPr>
            <a:picLocks noChangeAspect="1"/>
          </p:cNvPicPr>
          <p:nvPr/>
        </p:nvPicPr>
        <p:blipFill>
          <a:blip r:embed="rId10"/>
          <a:stretch>
            <a:fillRect/>
          </a:stretch>
        </p:blipFill>
        <p:spPr>
          <a:xfrm>
            <a:off x="3456432" y="2779776"/>
            <a:ext cx="137160" cy="137160"/>
          </a:xfrm>
          <a:prstGeom prst="rect">
            <a:avLst/>
          </a:prstGeom>
        </p:spPr>
      </p:pic>
      <p:sp>
        <p:nvSpPr>
          <p:cNvPr id="33" name="Text 21"/>
          <p:cNvSpPr/>
          <p:nvPr/>
        </p:nvSpPr>
        <p:spPr>
          <a:xfrm>
            <a:off x="3675888" y="2761488"/>
            <a:ext cx="2121408" cy="256032"/>
          </a:xfrm>
          <a:prstGeom prst="rect">
            <a:avLst/>
          </a:prstGeom>
          <a:noFill/>
          <a:ln/>
        </p:spPr>
        <p:txBody>
          <a:bodyPr wrap="square" lIns="0" tIns="0" rIns="0" bIns="0" rtlCol="0" anchor="ctr"/>
          <a:lstStyle/>
          <a:p>
            <a:pPr algn="l" indent="0" marL="0">
              <a:buNone/>
            </a:pPr>
            <a:r>
              <a:rPr lang="en-US" sz="950" dirty="0">
                <a:solidFill>
                  <a:srgbClr val="CCCCCC"/>
                </a:solidFill>
                <a:latin typeface="Calibri" pitchFamily="34" charset="0"/>
                <a:ea typeface="Calibri" pitchFamily="34" charset="-122"/>
                <a:cs typeface="Calibri" pitchFamily="34" charset="-120"/>
              </a:rPr>
              <a:t>Night or venue naming rights</a:t>
            </a:r>
            <a:endParaRPr lang="en-US" sz="950" dirty="0"/>
          </a:p>
        </p:txBody>
      </p:sp>
      <p:pic>
        <p:nvPicPr>
          <p:cNvPr id="34" name="Image 10" descr="preencoded.png">    </p:cNvPr>
          <p:cNvPicPr>
            <a:picLocks noChangeAspect="1"/>
          </p:cNvPicPr>
          <p:nvPr/>
        </p:nvPicPr>
        <p:blipFill>
          <a:blip r:embed="rId11"/>
          <a:stretch>
            <a:fillRect/>
          </a:stretch>
        </p:blipFill>
        <p:spPr>
          <a:xfrm>
            <a:off x="3456432" y="3081528"/>
            <a:ext cx="137160" cy="137160"/>
          </a:xfrm>
          <a:prstGeom prst="rect">
            <a:avLst/>
          </a:prstGeom>
        </p:spPr>
      </p:pic>
      <p:sp>
        <p:nvSpPr>
          <p:cNvPr id="35" name="Text 22"/>
          <p:cNvSpPr/>
          <p:nvPr/>
        </p:nvSpPr>
        <p:spPr>
          <a:xfrm>
            <a:off x="3675888" y="3063240"/>
            <a:ext cx="2121408" cy="256032"/>
          </a:xfrm>
          <a:prstGeom prst="rect">
            <a:avLst/>
          </a:prstGeom>
          <a:noFill/>
          <a:ln/>
        </p:spPr>
        <p:txBody>
          <a:bodyPr wrap="square" lIns="0" tIns="0" rIns="0" bIns="0" rtlCol="0" anchor="ctr"/>
          <a:lstStyle/>
          <a:p>
            <a:pPr algn="l" indent="0" marL="0">
              <a:buNone/>
            </a:pPr>
            <a:r>
              <a:rPr lang="en-US" sz="950" dirty="0">
                <a:solidFill>
                  <a:srgbClr val="CCCCCC"/>
                </a:solidFill>
                <a:latin typeface="Calibri" pitchFamily="34" charset="0"/>
                <a:ea typeface="Calibri" pitchFamily="34" charset="-122"/>
                <a:cs typeface="Calibri" pitchFamily="34" charset="-120"/>
              </a:rPr>
              <a:t>Full event branding package</a:t>
            </a:r>
            <a:endParaRPr lang="en-US" sz="950" dirty="0"/>
          </a:p>
        </p:txBody>
      </p:sp>
      <p:pic>
        <p:nvPicPr>
          <p:cNvPr id="36" name="Image 11" descr="preencoded.png">    </p:cNvPr>
          <p:cNvPicPr>
            <a:picLocks noChangeAspect="1"/>
          </p:cNvPicPr>
          <p:nvPr/>
        </p:nvPicPr>
        <p:blipFill>
          <a:blip r:embed="rId12"/>
          <a:stretch>
            <a:fillRect/>
          </a:stretch>
        </p:blipFill>
        <p:spPr>
          <a:xfrm>
            <a:off x="3456432" y="3383280"/>
            <a:ext cx="137160" cy="137160"/>
          </a:xfrm>
          <a:prstGeom prst="rect">
            <a:avLst/>
          </a:prstGeom>
        </p:spPr>
      </p:pic>
      <p:sp>
        <p:nvSpPr>
          <p:cNvPr id="37" name="Text 23"/>
          <p:cNvSpPr/>
          <p:nvPr/>
        </p:nvSpPr>
        <p:spPr>
          <a:xfrm>
            <a:off x="3675888" y="3364992"/>
            <a:ext cx="2121408" cy="256032"/>
          </a:xfrm>
          <a:prstGeom prst="rect">
            <a:avLst/>
          </a:prstGeom>
          <a:noFill/>
          <a:ln/>
        </p:spPr>
        <p:txBody>
          <a:bodyPr wrap="square" lIns="0" tIns="0" rIns="0" bIns="0" rtlCol="0" anchor="ctr"/>
          <a:lstStyle/>
          <a:p>
            <a:pPr algn="l" indent="0" marL="0">
              <a:buNone/>
            </a:pPr>
            <a:r>
              <a:rPr lang="en-US" sz="950" dirty="0">
                <a:solidFill>
                  <a:srgbClr val="CCCCCC"/>
                </a:solidFill>
                <a:latin typeface="Calibri" pitchFamily="34" charset="0"/>
                <a:ea typeface="Calibri" pitchFamily="34" charset="-122"/>
                <a:cs typeface="Calibri" pitchFamily="34" charset="-120"/>
              </a:rPr>
              <a:t>VIP tickets &amp; hospitality</a:t>
            </a:r>
            <a:endParaRPr lang="en-US" sz="950" dirty="0"/>
          </a:p>
        </p:txBody>
      </p:sp>
      <p:pic>
        <p:nvPicPr>
          <p:cNvPr id="38" name="Image 12" descr="preencoded.png">    </p:cNvPr>
          <p:cNvPicPr>
            <a:picLocks noChangeAspect="1"/>
          </p:cNvPicPr>
          <p:nvPr/>
        </p:nvPicPr>
        <p:blipFill>
          <a:blip r:embed="rId13"/>
          <a:stretch>
            <a:fillRect/>
          </a:stretch>
        </p:blipFill>
        <p:spPr>
          <a:xfrm>
            <a:off x="3456432" y="3685032"/>
            <a:ext cx="137160" cy="137160"/>
          </a:xfrm>
          <a:prstGeom prst="rect">
            <a:avLst/>
          </a:prstGeom>
        </p:spPr>
      </p:pic>
      <p:sp>
        <p:nvSpPr>
          <p:cNvPr id="39" name="Text 24"/>
          <p:cNvSpPr/>
          <p:nvPr/>
        </p:nvSpPr>
        <p:spPr>
          <a:xfrm>
            <a:off x="3675888" y="3666744"/>
            <a:ext cx="2121408" cy="256032"/>
          </a:xfrm>
          <a:prstGeom prst="rect">
            <a:avLst/>
          </a:prstGeom>
          <a:noFill/>
          <a:ln/>
        </p:spPr>
        <p:txBody>
          <a:bodyPr wrap="square" lIns="0" tIns="0" rIns="0" bIns="0" rtlCol="0" anchor="ctr"/>
          <a:lstStyle/>
          <a:p>
            <a:pPr algn="l" indent="0" marL="0">
              <a:buNone/>
            </a:pPr>
            <a:r>
              <a:rPr lang="en-US" sz="950" dirty="0">
                <a:solidFill>
                  <a:srgbClr val="CCCCCC"/>
                </a:solidFill>
                <a:latin typeface="Calibri" pitchFamily="34" charset="0"/>
                <a:ea typeface="Calibri" pitchFamily="34" charset="-122"/>
                <a:cs typeface="Calibri" pitchFamily="34" charset="-120"/>
              </a:rPr>
              <a:t>5 venue activations</a:t>
            </a:r>
            <a:endParaRPr lang="en-US" sz="950" dirty="0"/>
          </a:p>
        </p:txBody>
      </p:sp>
      <p:pic>
        <p:nvPicPr>
          <p:cNvPr id="40" name="Image 13" descr="preencoded.png">    </p:cNvPr>
          <p:cNvPicPr>
            <a:picLocks noChangeAspect="1"/>
          </p:cNvPicPr>
          <p:nvPr/>
        </p:nvPicPr>
        <p:blipFill>
          <a:blip r:embed="rId14"/>
          <a:stretch>
            <a:fillRect/>
          </a:stretch>
        </p:blipFill>
        <p:spPr>
          <a:xfrm>
            <a:off x="3456432" y="3986784"/>
            <a:ext cx="137160" cy="137160"/>
          </a:xfrm>
          <a:prstGeom prst="rect">
            <a:avLst/>
          </a:prstGeom>
        </p:spPr>
      </p:pic>
      <p:sp>
        <p:nvSpPr>
          <p:cNvPr id="41" name="Text 25"/>
          <p:cNvSpPr/>
          <p:nvPr/>
        </p:nvSpPr>
        <p:spPr>
          <a:xfrm>
            <a:off x="3675888" y="3968496"/>
            <a:ext cx="2121408" cy="256032"/>
          </a:xfrm>
          <a:prstGeom prst="rect">
            <a:avLst/>
          </a:prstGeom>
          <a:noFill/>
          <a:ln/>
        </p:spPr>
        <p:txBody>
          <a:bodyPr wrap="square" lIns="0" tIns="0" rIns="0" bIns="0" rtlCol="0" anchor="ctr"/>
          <a:lstStyle/>
          <a:p>
            <a:pPr algn="l" indent="0" marL="0">
              <a:buNone/>
            </a:pPr>
            <a:r>
              <a:rPr lang="en-US" sz="950" dirty="0">
                <a:solidFill>
                  <a:srgbClr val="CCCCCC"/>
                </a:solidFill>
                <a:latin typeface="Calibri" pitchFamily="34" charset="0"/>
                <a:ea typeface="Calibri" pitchFamily="34" charset="-122"/>
                <a:cs typeface="Calibri" pitchFamily="34" charset="-120"/>
              </a:rPr>
              <a:t>Social media integration</a:t>
            </a:r>
            <a:endParaRPr lang="en-US" sz="950" dirty="0"/>
          </a:p>
        </p:txBody>
      </p:sp>
      <p:pic>
        <p:nvPicPr>
          <p:cNvPr id="42" name="Image 14" descr="preencoded.png">    </p:cNvPr>
          <p:cNvPicPr>
            <a:picLocks noChangeAspect="1"/>
          </p:cNvPicPr>
          <p:nvPr/>
        </p:nvPicPr>
        <p:blipFill>
          <a:blip r:embed="rId15"/>
          <a:stretch>
            <a:fillRect/>
          </a:stretch>
        </p:blipFill>
        <p:spPr>
          <a:xfrm>
            <a:off x="3456432" y="4288536"/>
            <a:ext cx="137160" cy="137160"/>
          </a:xfrm>
          <a:prstGeom prst="rect">
            <a:avLst/>
          </a:prstGeom>
        </p:spPr>
      </p:pic>
      <p:sp>
        <p:nvSpPr>
          <p:cNvPr id="43" name="Text 26"/>
          <p:cNvSpPr/>
          <p:nvPr/>
        </p:nvSpPr>
        <p:spPr>
          <a:xfrm>
            <a:off x="3675888" y="4270248"/>
            <a:ext cx="2121408" cy="256032"/>
          </a:xfrm>
          <a:prstGeom prst="rect">
            <a:avLst/>
          </a:prstGeom>
          <a:noFill/>
          <a:ln/>
        </p:spPr>
        <p:txBody>
          <a:bodyPr wrap="square" lIns="0" tIns="0" rIns="0" bIns="0" rtlCol="0" anchor="ctr"/>
          <a:lstStyle/>
          <a:p>
            <a:pPr algn="l" indent="0" marL="0">
              <a:buNone/>
            </a:pPr>
            <a:r>
              <a:rPr lang="en-US" sz="950" dirty="0">
                <a:solidFill>
                  <a:srgbClr val="CCCCCC"/>
                </a:solidFill>
                <a:latin typeface="Calibri" pitchFamily="34" charset="0"/>
                <a:ea typeface="Calibri" pitchFamily="34" charset="-122"/>
                <a:cs typeface="Calibri" pitchFamily="34" charset="-120"/>
              </a:rPr>
              <a:t>Experiential event access</a:t>
            </a:r>
            <a:endParaRPr lang="en-US" sz="950" dirty="0"/>
          </a:p>
        </p:txBody>
      </p:sp>
      <p:pic>
        <p:nvPicPr>
          <p:cNvPr id="44" name="Image 15" descr="preencoded.png">    </p:cNvPr>
          <p:cNvPicPr>
            <a:picLocks noChangeAspect="1"/>
          </p:cNvPicPr>
          <p:nvPr/>
        </p:nvPicPr>
        <p:blipFill>
          <a:blip r:embed="rId16"/>
          <a:stretch>
            <a:fillRect/>
          </a:stretch>
        </p:blipFill>
        <p:spPr>
          <a:xfrm>
            <a:off x="3456432" y="4590288"/>
            <a:ext cx="137160" cy="137160"/>
          </a:xfrm>
          <a:prstGeom prst="rect">
            <a:avLst/>
          </a:prstGeom>
        </p:spPr>
      </p:pic>
      <p:sp>
        <p:nvSpPr>
          <p:cNvPr id="45" name="Text 27"/>
          <p:cNvSpPr/>
          <p:nvPr/>
        </p:nvSpPr>
        <p:spPr>
          <a:xfrm>
            <a:off x="3675888" y="4572000"/>
            <a:ext cx="2121408" cy="256032"/>
          </a:xfrm>
          <a:prstGeom prst="rect">
            <a:avLst/>
          </a:prstGeom>
          <a:noFill/>
          <a:ln/>
        </p:spPr>
        <p:txBody>
          <a:bodyPr wrap="square" lIns="0" tIns="0" rIns="0" bIns="0" rtlCol="0" anchor="ctr"/>
          <a:lstStyle/>
          <a:p>
            <a:pPr algn="l" indent="0" marL="0">
              <a:buNone/>
            </a:pPr>
            <a:r>
              <a:rPr lang="en-US" sz="950" dirty="0">
                <a:solidFill>
                  <a:srgbClr val="CCCCCC"/>
                </a:solidFill>
                <a:latin typeface="Calibri" pitchFamily="34" charset="0"/>
                <a:ea typeface="Calibri" pitchFamily="34" charset="-122"/>
                <a:cs typeface="Calibri" pitchFamily="34" charset="-120"/>
              </a:rPr>
              <a:t>Press &amp; media inclusion</a:t>
            </a:r>
            <a:endParaRPr lang="en-US" sz="950" dirty="0"/>
          </a:p>
        </p:txBody>
      </p:sp>
      <p:sp>
        <p:nvSpPr>
          <p:cNvPr id="46" name="Shape 28"/>
          <p:cNvSpPr/>
          <p:nvPr/>
        </p:nvSpPr>
        <p:spPr>
          <a:xfrm>
            <a:off x="6126480" y="1417320"/>
            <a:ext cx="2633472" cy="3493008"/>
          </a:xfrm>
          <a:prstGeom prst="rect">
            <a:avLst/>
          </a:prstGeom>
          <a:solidFill>
            <a:srgbClr val="0F1C2E"/>
          </a:solidFill>
          <a:ln w="12700">
            <a:solidFill>
              <a:srgbClr val="FFFFFF"/>
            </a:solidFill>
            <a:prstDash val="solid"/>
          </a:ln>
          <a:effectLst>
            <a:outerShdw sx="100000" sy="100000" kx="0" ky="0" algn="bl" rotWithShape="0" blurRad="152400" dist="50800" dir="8100000">
              <a:srgbClr val="000000">
                <a:alpha val="20000"/>
              </a:srgbClr>
            </a:outerShdw>
          </a:effectLst>
        </p:spPr>
      </p:sp>
      <p:sp>
        <p:nvSpPr>
          <p:cNvPr id="47" name="Shape 29"/>
          <p:cNvSpPr/>
          <p:nvPr/>
        </p:nvSpPr>
        <p:spPr>
          <a:xfrm>
            <a:off x="6126480" y="1417320"/>
            <a:ext cx="2633472" cy="749808"/>
          </a:xfrm>
          <a:prstGeom prst="rect">
            <a:avLst/>
          </a:prstGeom>
          <a:solidFill>
            <a:srgbClr val="CCCCCC"/>
          </a:solidFill>
          <a:ln w="12700">
            <a:solidFill>
              <a:srgbClr val="FFFFFF"/>
            </a:solidFill>
            <a:prstDash val="solid"/>
          </a:ln>
        </p:spPr>
      </p:sp>
      <p:sp>
        <p:nvSpPr>
          <p:cNvPr id="48" name="Text 30"/>
          <p:cNvSpPr/>
          <p:nvPr/>
        </p:nvSpPr>
        <p:spPr>
          <a:xfrm>
            <a:off x="6263640" y="1463040"/>
            <a:ext cx="2359152" cy="402336"/>
          </a:xfrm>
          <a:prstGeom prst="rect">
            <a:avLst/>
          </a:prstGeom>
          <a:noFill/>
          <a:ln/>
        </p:spPr>
        <p:txBody>
          <a:bodyPr wrap="square" lIns="0" tIns="0" rIns="0" bIns="0" rtlCol="0" anchor="ctr"/>
          <a:lstStyle/>
          <a:p>
            <a:pPr algn="ctr" indent="0" marL="0">
              <a:buNone/>
            </a:pPr>
            <a:r>
              <a:rPr lang="en-US" sz="1300" b="1" dirty="0">
                <a:solidFill>
                  <a:srgbClr val="0A0E1A"/>
                </a:solidFill>
                <a:latin typeface="Calibri" pitchFamily="34" charset="0"/>
                <a:ea typeface="Calibri" pitchFamily="34" charset="-122"/>
                <a:cs typeface="Calibri" pitchFamily="34" charset="-120"/>
              </a:rPr>
              <a:t>BRAND SPONSOR</a:t>
            </a:r>
            <a:endParaRPr lang="en-US" sz="1300" dirty="0"/>
          </a:p>
        </p:txBody>
      </p:sp>
      <p:sp>
        <p:nvSpPr>
          <p:cNvPr id="49" name="Text 31"/>
          <p:cNvSpPr/>
          <p:nvPr/>
        </p:nvSpPr>
        <p:spPr>
          <a:xfrm>
            <a:off x="6263640" y="1847088"/>
            <a:ext cx="2359152" cy="237744"/>
          </a:xfrm>
          <a:prstGeom prst="rect">
            <a:avLst/>
          </a:prstGeom>
          <a:noFill/>
          <a:ln/>
        </p:spPr>
        <p:txBody>
          <a:bodyPr wrap="square" lIns="0" tIns="0" rIns="0" bIns="0" rtlCol="0" anchor="ctr"/>
          <a:lstStyle/>
          <a:p>
            <a:pPr algn="ctr" indent="0" marL="0">
              <a:buNone/>
            </a:pPr>
            <a:r>
              <a:rPr lang="en-US" sz="950" i="1" dirty="0">
                <a:solidFill>
                  <a:srgbClr val="0A0E1A"/>
                </a:solidFill>
                <a:latin typeface="Calibri" pitchFamily="34" charset="0"/>
                <a:ea typeface="Calibri" pitchFamily="34" charset="-122"/>
                <a:cs typeface="Calibri" pitchFamily="34" charset="-120"/>
              </a:rPr>
              <a:t>Tier 2 Associate Partner</a:t>
            </a:r>
            <a:endParaRPr lang="en-US" sz="950" dirty="0"/>
          </a:p>
        </p:txBody>
      </p:sp>
      <p:sp>
        <p:nvSpPr>
          <p:cNvPr id="50" name="Text 32"/>
          <p:cNvSpPr/>
          <p:nvPr/>
        </p:nvSpPr>
        <p:spPr>
          <a:xfrm>
            <a:off x="6263640" y="2286000"/>
            <a:ext cx="2359152" cy="347472"/>
          </a:xfrm>
          <a:prstGeom prst="rect">
            <a:avLst/>
          </a:prstGeom>
          <a:noFill/>
          <a:ln/>
        </p:spPr>
        <p:txBody>
          <a:bodyPr wrap="square" lIns="0" tIns="0" rIns="0" bIns="0" rtlCol="0" anchor="ctr"/>
          <a:lstStyle/>
          <a:p>
            <a:pPr algn="ctr" indent="0" marL="0">
              <a:buNone/>
            </a:pPr>
            <a:r>
              <a:rPr lang="en-US" sz="1800" b="1" dirty="0">
                <a:solidFill>
                  <a:srgbClr val="C9A84C"/>
                </a:solidFill>
                <a:latin typeface="Calibri" pitchFamily="34" charset="0"/>
                <a:ea typeface="Calibri" pitchFamily="34" charset="-122"/>
                <a:cs typeface="Calibri" pitchFamily="34" charset="-120"/>
              </a:rPr>
              <a:t>R500K</a:t>
            </a:r>
            <a:endParaRPr lang="en-US" sz="1800" dirty="0"/>
          </a:p>
        </p:txBody>
      </p:sp>
      <p:pic>
        <p:nvPicPr>
          <p:cNvPr id="51" name="Image 16" descr="preencoded.png">    </p:cNvPr>
          <p:cNvPicPr>
            <a:picLocks noChangeAspect="1"/>
          </p:cNvPicPr>
          <p:nvPr/>
        </p:nvPicPr>
        <p:blipFill>
          <a:blip r:embed="rId17"/>
          <a:stretch>
            <a:fillRect/>
          </a:stretch>
        </p:blipFill>
        <p:spPr>
          <a:xfrm>
            <a:off x="6291072" y="2779776"/>
            <a:ext cx="137160" cy="137160"/>
          </a:xfrm>
          <a:prstGeom prst="rect">
            <a:avLst/>
          </a:prstGeom>
        </p:spPr>
      </p:pic>
      <p:sp>
        <p:nvSpPr>
          <p:cNvPr id="52" name="Text 33"/>
          <p:cNvSpPr/>
          <p:nvPr/>
        </p:nvSpPr>
        <p:spPr>
          <a:xfrm>
            <a:off x="6510528" y="2761488"/>
            <a:ext cx="2121408" cy="256032"/>
          </a:xfrm>
          <a:prstGeom prst="rect">
            <a:avLst/>
          </a:prstGeom>
          <a:noFill/>
          <a:ln/>
        </p:spPr>
        <p:txBody>
          <a:bodyPr wrap="square" lIns="0" tIns="0" rIns="0" bIns="0" rtlCol="0" anchor="ctr"/>
          <a:lstStyle/>
          <a:p>
            <a:pPr algn="l" indent="0" marL="0">
              <a:buNone/>
            </a:pPr>
            <a:r>
              <a:rPr lang="en-US" sz="950" dirty="0">
                <a:solidFill>
                  <a:srgbClr val="CCCCCC"/>
                </a:solidFill>
                <a:latin typeface="Calibri" pitchFamily="34" charset="0"/>
                <a:ea typeface="Calibri" pitchFamily="34" charset="-122"/>
                <a:cs typeface="Calibri" pitchFamily="34" charset="-120"/>
              </a:rPr>
              <a:t>Branded event presence</a:t>
            </a:r>
            <a:endParaRPr lang="en-US" sz="950" dirty="0"/>
          </a:p>
        </p:txBody>
      </p:sp>
      <p:pic>
        <p:nvPicPr>
          <p:cNvPr id="53" name="Image 17" descr="preencoded.png">    </p:cNvPr>
          <p:cNvPicPr>
            <a:picLocks noChangeAspect="1"/>
          </p:cNvPicPr>
          <p:nvPr/>
        </p:nvPicPr>
        <p:blipFill>
          <a:blip r:embed="rId18"/>
          <a:stretch>
            <a:fillRect/>
          </a:stretch>
        </p:blipFill>
        <p:spPr>
          <a:xfrm>
            <a:off x="6291072" y="3081528"/>
            <a:ext cx="137160" cy="137160"/>
          </a:xfrm>
          <a:prstGeom prst="rect">
            <a:avLst/>
          </a:prstGeom>
        </p:spPr>
      </p:pic>
      <p:sp>
        <p:nvSpPr>
          <p:cNvPr id="54" name="Text 34"/>
          <p:cNvSpPr/>
          <p:nvPr/>
        </p:nvSpPr>
        <p:spPr>
          <a:xfrm>
            <a:off x="6510528" y="3063240"/>
            <a:ext cx="2121408" cy="256032"/>
          </a:xfrm>
          <a:prstGeom prst="rect">
            <a:avLst/>
          </a:prstGeom>
          <a:noFill/>
          <a:ln/>
        </p:spPr>
        <p:txBody>
          <a:bodyPr wrap="square" lIns="0" tIns="0" rIns="0" bIns="0" rtlCol="0" anchor="ctr"/>
          <a:lstStyle/>
          <a:p>
            <a:pPr algn="l" indent="0" marL="0">
              <a:buNone/>
            </a:pPr>
            <a:r>
              <a:rPr lang="en-US" sz="950" dirty="0">
                <a:solidFill>
                  <a:srgbClr val="CCCCCC"/>
                </a:solidFill>
                <a:latin typeface="Calibri" pitchFamily="34" charset="0"/>
                <a:ea typeface="Calibri" pitchFamily="34" charset="-122"/>
                <a:cs typeface="Calibri" pitchFamily="34" charset="-120"/>
              </a:rPr>
              <a:t>Tickets &amp; hospitality</a:t>
            </a:r>
            <a:endParaRPr lang="en-US" sz="950" dirty="0"/>
          </a:p>
        </p:txBody>
      </p:sp>
      <p:pic>
        <p:nvPicPr>
          <p:cNvPr id="55" name="Image 18" descr="preencoded.png">    </p:cNvPr>
          <p:cNvPicPr>
            <a:picLocks noChangeAspect="1"/>
          </p:cNvPicPr>
          <p:nvPr/>
        </p:nvPicPr>
        <p:blipFill>
          <a:blip r:embed="rId19"/>
          <a:stretch>
            <a:fillRect/>
          </a:stretch>
        </p:blipFill>
        <p:spPr>
          <a:xfrm>
            <a:off x="6291072" y="3383280"/>
            <a:ext cx="137160" cy="137160"/>
          </a:xfrm>
          <a:prstGeom prst="rect">
            <a:avLst/>
          </a:prstGeom>
        </p:spPr>
      </p:pic>
      <p:sp>
        <p:nvSpPr>
          <p:cNvPr id="56" name="Text 35"/>
          <p:cNvSpPr/>
          <p:nvPr/>
        </p:nvSpPr>
        <p:spPr>
          <a:xfrm>
            <a:off x="6510528" y="3364992"/>
            <a:ext cx="2121408" cy="256032"/>
          </a:xfrm>
          <a:prstGeom prst="rect">
            <a:avLst/>
          </a:prstGeom>
          <a:noFill/>
          <a:ln/>
        </p:spPr>
        <p:txBody>
          <a:bodyPr wrap="square" lIns="0" tIns="0" rIns="0" bIns="0" rtlCol="0" anchor="ctr"/>
          <a:lstStyle/>
          <a:p>
            <a:pPr algn="l" indent="0" marL="0">
              <a:buNone/>
            </a:pPr>
            <a:r>
              <a:rPr lang="en-US" sz="950" dirty="0">
                <a:solidFill>
                  <a:srgbClr val="CCCCCC"/>
                </a:solidFill>
                <a:latin typeface="Calibri" pitchFamily="34" charset="0"/>
                <a:ea typeface="Calibri" pitchFamily="34" charset="-122"/>
                <a:cs typeface="Calibri" pitchFamily="34" charset="-120"/>
              </a:rPr>
              <a:t>Digital co-branding</a:t>
            </a:r>
            <a:endParaRPr lang="en-US" sz="950" dirty="0"/>
          </a:p>
        </p:txBody>
      </p:sp>
      <p:pic>
        <p:nvPicPr>
          <p:cNvPr id="57" name="Image 19" descr="preencoded.png">    </p:cNvPr>
          <p:cNvPicPr>
            <a:picLocks noChangeAspect="1"/>
          </p:cNvPicPr>
          <p:nvPr/>
        </p:nvPicPr>
        <p:blipFill>
          <a:blip r:embed="rId20"/>
          <a:stretch>
            <a:fillRect/>
          </a:stretch>
        </p:blipFill>
        <p:spPr>
          <a:xfrm>
            <a:off x="6291072" y="3685032"/>
            <a:ext cx="137160" cy="137160"/>
          </a:xfrm>
          <a:prstGeom prst="rect">
            <a:avLst/>
          </a:prstGeom>
        </p:spPr>
      </p:pic>
      <p:sp>
        <p:nvSpPr>
          <p:cNvPr id="58" name="Text 36"/>
          <p:cNvSpPr/>
          <p:nvPr/>
        </p:nvSpPr>
        <p:spPr>
          <a:xfrm>
            <a:off x="6510528" y="3666744"/>
            <a:ext cx="2121408" cy="256032"/>
          </a:xfrm>
          <a:prstGeom prst="rect">
            <a:avLst/>
          </a:prstGeom>
          <a:noFill/>
          <a:ln/>
        </p:spPr>
        <p:txBody>
          <a:bodyPr wrap="square" lIns="0" tIns="0" rIns="0" bIns="0" rtlCol="0" anchor="ctr"/>
          <a:lstStyle/>
          <a:p>
            <a:pPr algn="l" indent="0" marL="0">
              <a:buNone/>
            </a:pPr>
            <a:r>
              <a:rPr lang="en-US" sz="950" dirty="0">
                <a:solidFill>
                  <a:srgbClr val="CCCCCC"/>
                </a:solidFill>
                <a:latin typeface="Calibri" pitchFamily="34" charset="0"/>
                <a:ea typeface="Calibri" pitchFamily="34" charset="-122"/>
                <a:cs typeface="Calibri" pitchFamily="34" charset="-120"/>
              </a:rPr>
              <a:t>Social media mentions</a:t>
            </a:r>
            <a:endParaRPr lang="en-US" sz="950" dirty="0"/>
          </a:p>
        </p:txBody>
      </p:sp>
      <p:pic>
        <p:nvPicPr>
          <p:cNvPr id="59" name="Image 20" descr="preencoded.png">    </p:cNvPr>
          <p:cNvPicPr>
            <a:picLocks noChangeAspect="1"/>
          </p:cNvPicPr>
          <p:nvPr/>
        </p:nvPicPr>
        <p:blipFill>
          <a:blip r:embed="rId21"/>
          <a:stretch>
            <a:fillRect/>
          </a:stretch>
        </p:blipFill>
        <p:spPr>
          <a:xfrm>
            <a:off x="6291072" y="3986784"/>
            <a:ext cx="137160" cy="137160"/>
          </a:xfrm>
          <a:prstGeom prst="rect">
            <a:avLst/>
          </a:prstGeom>
        </p:spPr>
      </p:pic>
      <p:sp>
        <p:nvSpPr>
          <p:cNvPr id="60" name="Text 37"/>
          <p:cNvSpPr/>
          <p:nvPr/>
        </p:nvSpPr>
        <p:spPr>
          <a:xfrm>
            <a:off x="6510528" y="3968496"/>
            <a:ext cx="2121408" cy="256032"/>
          </a:xfrm>
          <a:prstGeom prst="rect">
            <a:avLst/>
          </a:prstGeom>
          <a:noFill/>
          <a:ln/>
        </p:spPr>
        <p:txBody>
          <a:bodyPr wrap="square" lIns="0" tIns="0" rIns="0" bIns="0" rtlCol="0" anchor="ctr"/>
          <a:lstStyle/>
          <a:p>
            <a:pPr algn="l" indent="0" marL="0">
              <a:buNone/>
            </a:pPr>
            <a:r>
              <a:rPr lang="en-US" sz="950" dirty="0">
                <a:solidFill>
                  <a:srgbClr val="CCCCCC"/>
                </a:solidFill>
                <a:latin typeface="Calibri" pitchFamily="34" charset="0"/>
                <a:ea typeface="Calibri" pitchFamily="34" charset="-122"/>
                <a:cs typeface="Calibri" pitchFamily="34" charset="-120"/>
              </a:rPr>
              <a:t>Workshop co-sponsorship</a:t>
            </a:r>
            <a:endParaRPr lang="en-US" sz="950" dirty="0"/>
          </a:p>
        </p:txBody>
      </p:sp>
      <p:pic>
        <p:nvPicPr>
          <p:cNvPr id="61" name="Image 21" descr="preencoded.png">    </p:cNvPr>
          <p:cNvPicPr>
            <a:picLocks noChangeAspect="1"/>
          </p:cNvPicPr>
          <p:nvPr/>
        </p:nvPicPr>
        <p:blipFill>
          <a:blip r:embed="rId22"/>
          <a:stretch>
            <a:fillRect/>
          </a:stretch>
        </p:blipFill>
        <p:spPr>
          <a:xfrm>
            <a:off x="6291072" y="4288536"/>
            <a:ext cx="137160" cy="137160"/>
          </a:xfrm>
          <a:prstGeom prst="rect">
            <a:avLst/>
          </a:prstGeom>
        </p:spPr>
      </p:pic>
      <p:sp>
        <p:nvSpPr>
          <p:cNvPr id="62" name="Text 38"/>
          <p:cNvSpPr/>
          <p:nvPr/>
        </p:nvSpPr>
        <p:spPr>
          <a:xfrm>
            <a:off x="6510528" y="4270248"/>
            <a:ext cx="2121408" cy="256032"/>
          </a:xfrm>
          <a:prstGeom prst="rect">
            <a:avLst/>
          </a:prstGeom>
          <a:noFill/>
          <a:ln/>
        </p:spPr>
        <p:txBody>
          <a:bodyPr wrap="square" lIns="0" tIns="0" rIns="0" bIns="0" rtlCol="0" anchor="ctr"/>
          <a:lstStyle/>
          <a:p>
            <a:pPr algn="l" indent="0" marL="0">
              <a:buNone/>
            </a:pPr>
            <a:r>
              <a:rPr lang="en-US" sz="950" dirty="0">
                <a:solidFill>
                  <a:srgbClr val="CCCCCC"/>
                </a:solidFill>
                <a:latin typeface="Calibri" pitchFamily="34" charset="0"/>
                <a:ea typeface="Calibri" pitchFamily="34" charset="-122"/>
                <a:cs typeface="Calibri" pitchFamily="34" charset="-120"/>
              </a:rPr>
              <a:t>Experiential event access</a:t>
            </a:r>
            <a:endParaRPr lang="en-US" sz="9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0F1C2E"/>
        </a:solidFill>
      </p:bgPr>
    </p:bg>
    <p:spTree>
      <p:nvGrpSpPr>
        <p:cNvPr id="1" name=""/>
        <p:cNvGrpSpPr/>
        <p:nvPr/>
      </p:nvGrpSpPr>
      <p:grpSpPr>
        <a:xfrm>
          <a:off x="0" y="0"/>
          <a:ext cx="0" cy="0"/>
          <a:chOff x="0" y="0"/>
          <a:chExt cx="0" cy="0"/>
        </a:xfrm>
      </p:grpSpPr>
      <p:sp>
        <p:nvSpPr>
          <p:cNvPr id="2" name="Text 0"/>
          <p:cNvSpPr/>
          <p:nvPr/>
        </p:nvSpPr>
        <p:spPr>
          <a:xfrm>
            <a:off x="457200" y="320040"/>
            <a:ext cx="8229600" cy="256032"/>
          </a:xfrm>
          <a:prstGeom prst="rect">
            <a:avLst/>
          </a:prstGeom>
          <a:noFill/>
          <a:ln/>
        </p:spPr>
        <p:txBody>
          <a:bodyPr wrap="square" lIns="0" tIns="0" rIns="0" bIns="0" rtlCol="0" anchor="ctr"/>
          <a:lstStyle/>
          <a:p>
            <a:pPr algn="l" indent="0" marL="0">
              <a:buNone/>
            </a:pPr>
            <a:r>
              <a:rPr lang="en-US" sz="1000" b="1" spc="300" kern="0" dirty="0">
                <a:solidFill>
                  <a:srgbClr val="C9A84C"/>
                </a:solidFill>
                <a:latin typeface="Calibri" pitchFamily="34" charset="0"/>
                <a:ea typeface="Calibri" pitchFamily="34" charset="-122"/>
                <a:cs typeface="Calibri" pitchFamily="34" charset="-120"/>
              </a:rPr>
              <a:t>WHY PARTNER WITH ADW?</a:t>
            </a:r>
            <a:endParaRPr lang="en-US" sz="1000" dirty="0"/>
          </a:p>
        </p:txBody>
      </p:sp>
      <p:sp>
        <p:nvSpPr>
          <p:cNvPr id="3" name="Text 1"/>
          <p:cNvSpPr/>
          <p:nvPr/>
        </p:nvSpPr>
        <p:spPr>
          <a:xfrm>
            <a:off x="457200" y="658368"/>
            <a:ext cx="8229600" cy="502920"/>
          </a:xfrm>
          <a:prstGeom prst="rect">
            <a:avLst/>
          </a:prstGeom>
          <a:noFill/>
          <a:ln/>
        </p:spPr>
        <p:txBody>
          <a:bodyPr wrap="square" lIns="0" tIns="0" rIns="0" bIns="0" rtlCol="0" anchor="ctr"/>
          <a:lstStyle/>
          <a:p>
            <a:pPr algn="l" indent="0" marL="0">
              <a:buNone/>
            </a:pPr>
            <a:r>
              <a:rPr lang="en-US" sz="3200" b="1" dirty="0">
                <a:solidFill>
                  <a:srgbClr val="F5F5F5"/>
                </a:solidFill>
                <a:latin typeface="Calibri" pitchFamily="34" charset="0"/>
                <a:ea typeface="Calibri" pitchFamily="34" charset="-122"/>
                <a:cs typeface="Calibri" pitchFamily="34" charset="-120"/>
              </a:rPr>
              <a:t>Reach. Culture. Legacy.</a:t>
            </a:r>
            <a:endParaRPr lang="en-US" sz="3200" dirty="0"/>
          </a:p>
        </p:txBody>
      </p:sp>
      <p:sp>
        <p:nvSpPr>
          <p:cNvPr id="4" name="Shape 2"/>
          <p:cNvSpPr/>
          <p:nvPr/>
        </p:nvSpPr>
        <p:spPr>
          <a:xfrm>
            <a:off x="457200" y="1417320"/>
            <a:ext cx="3977640" cy="1005840"/>
          </a:xfrm>
          <a:prstGeom prst="rect">
            <a:avLst/>
          </a:prstGeom>
          <a:solidFill>
            <a:srgbClr val="0A0E1A"/>
          </a:solidFill>
          <a:ln w="12700">
            <a:solidFill>
              <a:srgbClr val="FFFFFF"/>
            </a:solidFill>
            <a:prstDash val="solid"/>
          </a:ln>
          <a:effectLst>
            <a:outerShdw sx="100000" sy="100000" kx="0" ky="0" algn="bl" rotWithShape="0" blurRad="152400" dist="50800" dir="8100000">
              <a:srgbClr val="000000">
                <a:alpha val="20000"/>
              </a:srgbClr>
            </a:outerShdw>
          </a:effectLst>
        </p:spPr>
      </p:sp>
      <p:sp>
        <p:nvSpPr>
          <p:cNvPr id="5" name="Shape 3"/>
          <p:cNvSpPr/>
          <p:nvPr/>
        </p:nvSpPr>
        <p:spPr>
          <a:xfrm>
            <a:off x="640080" y="1691640"/>
            <a:ext cx="457200" cy="457200"/>
          </a:xfrm>
          <a:prstGeom prst="ellipse">
            <a:avLst/>
          </a:prstGeom>
          <a:solidFill>
            <a:srgbClr val="C9A84C"/>
          </a:solidFill>
          <a:ln w="12700">
            <a:solidFill>
              <a:srgbClr val="FFFFFF"/>
            </a:solidFill>
            <a:prstDash val="solid"/>
          </a:ln>
        </p:spPr>
      </p:sp>
      <p:pic>
        <p:nvPicPr>
          <p:cNvPr id="6" name="Image 0" descr="preencoded.png">    </p:cNvPr>
          <p:cNvPicPr>
            <a:picLocks noChangeAspect="1"/>
          </p:cNvPicPr>
          <p:nvPr/>
        </p:nvPicPr>
        <p:blipFill>
          <a:blip r:embed="rId1"/>
          <a:stretch>
            <a:fillRect/>
          </a:stretch>
        </p:blipFill>
        <p:spPr>
          <a:xfrm>
            <a:off x="704088" y="1755648"/>
            <a:ext cx="329184" cy="329184"/>
          </a:xfrm>
          <a:prstGeom prst="rect">
            <a:avLst/>
          </a:prstGeom>
        </p:spPr>
      </p:pic>
      <p:sp>
        <p:nvSpPr>
          <p:cNvPr id="7" name="Text 4"/>
          <p:cNvSpPr/>
          <p:nvPr/>
        </p:nvSpPr>
        <p:spPr>
          <a:xfrm>
            <a:off x="1225296" y="1508760"/>
            <a:ext cx="3081528" cy="310896"/>
          </a:xfrm>
          <a:prstGeom prst="rect">
            <a:avLst/>
          </a:prstGeom>
          <a:noFill/>
          <a:ln/>
        </p:spPr>
        <p:txBody>
          <a:bodyPr wrap="square" lIns="0" tIns="0" rIns="0" bIns="0" rtlCol="0" anchor="ctr"/>
          <a:lstStyle/>
          <a:p>
            <a:pPr algn="l" indent="0" marL="0">
              <a:buNone/>
            </a:pPr>
            <a:r>
              <a:rPr lang="en-US" sz="1250" b="1" dirty="0">
                <a:solidFill>
                  <a:srgbClr val="C9A84C"/>
                </a:solidFill>
                <a:latin typeface="Calibri" pitchFamily="34" charset="0"/>
                <a:ea typeface="Calibri" pitchFamily="34" charset="-122"/>
                <a:cs typeface="Calibri" pitchFamily="34" charset="-120"/>
              </a:rPr>
              <a:t>City-Wide Visibility</a:t>
            </a:r>
            <a:endParaRPr lang="en-US" sz="1250" dirty="0"/>
          </a:p>
        </p:txBody>
      </p:sp>
      <p:sp>
        <p:nvSpPr>
          <p:cNvPr id="8" name="Text 5"/>
          <p:cNvSpPr/>
          <p:nvPr/>
        </p:nvSpPr>
        <p:spPr>
          <a:xfrm>
            <a:off x="1225296" y="1837944"/>
            <a:ext cx="3081528" cy="512064"/>
          </a:xfrm>
          <a:prstGeom prst="rect">
            <a:avLst/>
          </a:prstGeom>
          <a:noFill/>
          <a:ln/>
        </p:spPr>
        <p:txBody>
          <a:bodyPr wrap="square" lIns="0" tIns="0" rIns="0" bIns="0" rtlCol="0" anchor="ctr"/>
          <a:lstStyle/>
          <a:p>
            <a:pPr algn="l" indent="0" marL="0">
              <a:buNone/>
            </a:pPr>
            <a:r>
              <a:rPr lang="en-US" sz="1000" dirty="0">
                <a:solidFill>
                  <a:srgbClr val="CCCCCC"/>
                </a:solidFill>
                <a:latin typeface="Calibri" pitchFamily="34" charset="0"/>
                <a:ea typeface="Calibri" pitchFamily="34" charset="-122"/>
                <a:cs typeface="Calibri" pitchFamily="34" charset="-120"/>
              </a:rPr>
              <a:t>15 Cape Town venues + 4 signature experiential events = your brand woven into the city's most iconic locations over 4 nights.</a:t>
            </a:r>
            <a:endParaRPr lang="en-US" sz="1000" dirty="0"/>
          </a:p>
        </p:txBody>
      </p:sp>
      <p:sp>
        <p:nvSpPr>
          <p:cNvPr id="9" name="Shape 6"/>
          <p:cNvSpPr/>
          <p:nvPr/>
        </p:nvSpPr>
        <p:spPr>
          <a:xfrm>
            <a:off x="4709160" y="1417320"/>
            <a:ext cx="3977640" cy="1005840"/>
          </a:xfrm>
          <a:prstGeom prst="rect">
            <a:avLst/>
          </a:prstGeom>
          <a:solidFill>
            <a:srgbClr val="0A0E1A"/>
          </a:solidFill>
          <a:ln w="12700">
            <a:solidFill>
              <a:srgbClr val="FFFFFF"/>
            </a:solidFill>
            <a:prstDash val="solid"/>
          </a:ln>
          <a:effectLst>
            <a:outerShdw sx="100000" sy="100000" kx="0" ky="0" algn="bl" rotWithShape="0" blurRad="152400" dist="50800" dir="8100000">
              <a:srgbClr val="000000">
                <a:alpha val="20000"/>
              </a:srgbClr>
            </a:outerShdw>
          </a:effectLst>
        </p:spPr>
      </p:sp>
      <p:sp>
        <p:nvSpPr>
          <p:cNvPr id="10" name="Shape 7"/>
          <p:cNvSpPr/>
          <p:nvPr/>
        </p:nvSpPr>
        <p:spPr>
          <a:xfrm>
            <a:off x="4892040" y="1691640"/>
            <a:ext cx="457200" cy="457200"/>
          </a:xfrm>
          <a:prstGeom prst="ellipse">
            <a:avLst/>
          </a:prstGeom>
          <a:solidFill>
            <a:srgbClr val="C9A84C"/>
          </a:solidFill>
          <a:ln w="12700">
            <a:solidFill>
              <a:srgbClr val="FFFFFF"/>
            </a:solidFill>
            <a:prstDash val="solid"/>
          </a:ln>
        </p:spPr>
      </p:sp>
      <p:pic>
        <p:nvPicPr>
          <p:cNvPr id="11" name="Image 1" descr="preencoded.png">    </p:cNvPr>
          <p:cNvPicPr>
            <a:picLocks noChangeAspect="1"/>
          </p:cNvPicPr>
          <p:nvPr/>
        </p:nvPicPr>
        <p:blipFill>
          <a:blip r:embed="rId2"/>
          <a:stretch>
            <a:fillRect/>
          </a:stretch>
        </p:blipFill>
        <p:spPr>
          <a:xfrm>
            <a:off x="4956048" y="1755648"/>
            <a:ext cx="329184" cy="329184"/>
          </a:xfrm>
          <a:prstGeom prst="rect">
            <a:avLst/>
          </a:prstGeom>
        </p:spPr>
      </p:pic>
      <p:sp>
        <p:nvSpPr>
          <p:cNvPr id="12" name="Text 8"/>
          <p:cNvSpPr/>
          <p:nvPr/>
        </p:nvSpPr>
        <p:spPr>
          <a:xfrm>
            <a:off x="5477256" y="1508760"/>
            <a:ext cx="3081528" cy="310896"/>
          </a:xfrm>
          <a:prstGeom prst="rect">
            <a:avLst/>
          </a:prstGeom>
          <a:noFill/>
          <a:ln/>
        </p:spPr>
        <p:txBody>
          <a:bodyPr wrap="square" lIns="0" tIns="0" rIns="0" bIns="0" rtlCol="0" anchor="ctr"/>
          <a:lstStyle/>
          <a:p>
            <a:pPr algn="l" indent="0" marL="0">
              <a:buNone/>
            </a:pPr>
            <a:r>
              <a:rPr lang="en-US" sz="1250" b="1" dirty="0">
                <a:solidFill>
                  <a:srgbClr val="C9A84C"/>
                </a:solidFill>
                <a:latin typeface="Calibri" pitchFamily="34" charset="0"/>
                <a:ea typeface="Calibri" pitchFamily="34" charset="-122"/>
                <a:cs typeface="Calibri" pitchFamily="34" charset="-120"/>
              </a:rPr>
              <a:t>Cultural Credibility</a:t>
            </a:r>
            <a:endParaRPr lang="en-US" sz="1250" dirty="0"/>
          </a:p>
        </p:txBody>
      </p:sp>
      <p:sp>
        <p:nvSpPr>
          <p:cNvPr id="13" name="Text 9"/>
          <p:cNvSpPr/>
          <p:nvPr/>
        </p:nvSpPr>
        <p:spPr>
          <a:xfrm>
            <a:off x="5477256" y="1837944"/>
            <a:ext cx="3081528" cy="512064"/>
          </a:xfrm>
          <a:prstGeom prst="rect">
            <a:avLst/>
          </a:prstGeom>
          <a:noFill/>
          <a:ln/>
        </p:spPr>
        <p:txBody>
          <a:bodyPr wrap="square" lIns="0" tIns="0" rIns="0" bIns="0" rtlCol="0" anchor="ctr"/>
          <a:lstStyle/>
          <a:p>
            <a:pPr algn="l" indent="0" marL="0">
              <a:buNone/>
            </a:pPr>
            <a:r>
              <a:rPr lang="en-US" sz="1000" dirty="0">
                <a:solidFill>
                  <a:srgbClr val="CCCCCC"/>
                </a:solidFill>
                <a:latin typeface="Calibri" pitchFamily="34" charset="0"/>
                <a:ea typeface="Calibri" pitchFamily="34" charset="-122"/>
                <a:cs typeface="Calibri" pitchFamily="34" charset="-120"/>
              </a:rPr>
              <a:t>Align with the authentic origin of Amapiano and African House — not a trend, the real thing, in the city where the culture lives.</a:t>
            </a:r>
            <a:endParaRPr lang="en-US" sz="1000" dirty="0"/>
          </a:p>
        </p:txBody>
      </p:sp>
      <p:sp>
        <p:nvSpPr>
          <p:cNvPr id="14" name="Shape 10"/>
          <p:cNvSpPr/>
          <p:nvPr/>
        </p:nvSpPr>
        <p:spPr>
          <a:xfrm>
            <a:off x="457200" y="2560320"/>
            <a:ext cx="3977640" cy="1005840"/>
          </a:xfrm>
          <a:prstGeom prst="rect">
            <a:avLst/>
          </a:prstGeom>
          <a:solidFill>
            <a:srgbClr val="0A0E1A"/>
          </a:solidFill>
          <a:ln w="12700">
            <a:solidFill>
              <a:srgbClr val="FFFFFF"/>
            </a:solidFill>
            <a:prstDash val="solid"/>
          </a:ln>
          <a:effectLst>
            <a:outerShdw sx="100000" sy="100000" kx="0" ky="0" algn="bl" rotWithShape="0" blurRad="152400" dist="50800" dir="8100000">
              <a:srgbClr val="000000">
                <a:alpha val="20000"/>
              </a:srgbClr>
            </a:outerShdw>
          </a:effectLst>
        </p:spPr>
      </p:sp>
      <p:sp>
        <p:nvSpPr>
          <p:cNvPr id="15" name="Shape 11"/>
          <p:cNvSpPr/>
          <p:nvPr/>
        </p:nvSpPr>
        <p:spPr>
          <a:xfrm>
            <a:off x="640080" y="2834640"/>
            <a:ext cx="457200" cy="457200"/>
          </a:xfrm>
          <a:prstGeom prst="ellipse">
            <a:avLst/>
          </a:prstGeom>
          <a:solidFill>
            <a:srgbClr val="C9A84C"/>
          </a:solidFill>
          <a:ln w="12700">
            <a:solidFill>
              <a:srgbClr val="FFFFFF"/>
            </a:solidFill>
            <a:prstDash val="solid"/>
          </a:ln>
        </p:spPr>
      </p:sp>
      <p:pic>
        <p:nvPicPr>
          <p:cNvPr id="16" name="Image 2" descr="preencoded.png">    </p:cNvPr>
          <p:cNvPicPr>
            <a:picLocks noChangeAspect="1"/>
          </p:cNvPicPr>
          <p:nvPr/>
        </p:nvPicPr>
        <p:blipFill>
          <a:blip r:embed="rId3"/>
          <a:stretch>
            <a:fillRect/>
          </a:stretch>
        </p:blipFill>
        <p:spPr>
          <a:xfrm>
            <a:off x="704088" y="2898648"/>
            <a:ext cx="329184" cy="329184"/>
          </a:xfrm>
          <a:prstGeom prst="rect">
            <a:avLst/>
          </a:prstGeom>
        </p:spPr>
      </p:pic>
      <p:sp>
        <p:nvSpPr>
          <p:cNvPr id="17" name="Text 12"/>
          <p:cNvSpPr/>
          <p:nvPr/>
        </p:nvSpPr>
        <p:spPr>
          <a:xfrm>
            <a:off x="1225296" y="2651760"/>
            <a:ext cx="3081528" cy="310896"/>
          </a:xfrm>
          <a:prstGeom prst="rect">
            <a:avLst/>
          </a:prstGeom>
          <a:noFill/>
          <a:ln/>
        </p:spPr>
        <p:txBody>
          <a:bodyPr wrap="square" lIns="0" tIns="0" rIns="0" bIns="0" rtlCol="0" anchor="ctr"/>
          <a:lstStyle/>
          <a:p>
            <a:pPr algn="l" indent="0" marL="0">
              <a:buNone/>
            </a:pPr>
            <a:r>
              <a:rPr lang="en-US" sz="1250" b="1" dirty="0">
                <a:solidFill>
                  <a:srgbClr val="C9A84C"/>
                </a:solidFill>
                <a:latin typeface="Calibri" pitchFamily="34" charset="0"/>
                <a:ea typeface="Calibri" pitchFamily="34" charset="-122"/>
                <a:cs typeface="Calibri" pitchFamily="34" charset="-120"/>
              </a:rPr>
              <a:t>Premium + Mass Dual Reach</a:t>
            </a:r>
            <a:endParaRPr lang="en-US" sz="1250" dirty="0"/>
          </a:p>
        </p:txBody>
      </p:sp>
      <p:sp>
        <p:nvSpPr>
          <p:cNvPr id="18" name="Text 13"/>
          <p:cNvSpPr/>
          <p:nvPr/>
        </p:nvSpPr>
        <p:spPr>
          <a:xfrm>
            <a:off x="1225296" y="2980944"/>
            <a:ext cx="3081528" cy="512064"/>
          </a:xfrm>
          <a:prstGeom prst="rect">
            <a:avLst/>
          </a:prstGeom>
          <a:noFill/>
          <a:ln/>
        </p:spPr>
        <p:txBody>
          <a:bodyPr wrap="square" lIns="0" tIns="0" rIns="0" bIns="0" rtlCol="0" anchor="ctr"/>
          <a:lstStyle/>
          <a:p>
            <a:pPr algn="l" indent="0" marL="0">
              <a:buNone/>
            </a:pPr>
            <a:r>
              <a:rPr lang="en-US" sz="1000" dirty="0">
                <a:solidFill>
                  <a:srgbClr val="CCCCCC"/>
                </a:solidFill>
                <a:latin typeface="Calibri" pitchFamily="34" charset="0"/>
                <a:ea typeface="Calibri" pitchFamily="34" charset="-122"/>
                <a:cs typeface="Calibri" pitchFamily="34" charset="-120"/>
              </a:rPr>
              <a:t>First Thursday's 8K crowd + 15 venues + VIP experiential events = from mass public to elite industry decision-makers in one week.</a:t>
            </a:r>
            <a:endParaRPr lang="en-US" sz="1000" dirty="0"/>
          </a:p>
        </p:txBody>
      </p:sp>
      <p:sp>
        <p:nvSpPr>
          <p:cNvPr id="19" name="Shape 14"/>
          <p:cNvSpPr/>
          <p:nvPr/>
        </p:nvSpPr>
        <p:spPr>
          <a:xfrm>
            <a:off x="4709160" y="2560320"/>
            <a:ext cx="3977640" cy="1005840"/>
          </a:xfrm>
          <a:prstGeom prst="rect">
            <a:avLst/>
          </a:prstGeom>
          <a:solidFill>
            <a:srgbClr val="0A0E1A"/>
          </a:solidFill>
          <a:ln w="12700">
            <a:solidFill>
              <a:srgbClr val="FFFFFF"/>
            </a:solidFill>
            <a:prstDash val="solid"/>
          </a:ln>
          <a:effectLst>
            <a:outerShdw sx="100000" sy="100000" kx="0" ky="0" algn="bl" rotWithShape="0" blurRad="152400" dist="50800" dir="8100000">
              <a:srgbClr val="000000">
                <a:alpha val="20000"/>
              </a:srgbClr>
            </a:outerShdw>
          </a:effectLst>
        </p:spPr>
      </p:sp>
      <p:sp>
        <p:nvSpPr>
          <p:cNvPr id="20" name="Shape 15"/>
          <p:cNvSpPr/>
          <p:nvPr/>
        </p:nvSpPr>
        <p:spPr>
          <a:xfrm>
            <a:off x="4892040" y="2834640"/>
            <a:ext cx="457200" cy="457200"/>
          </a:xfrm>
          <a:prstGeom prst="ellipse">
            <a:avLst/>
          </a:prstGeom>
          <a:solidFill>
            <a:srgbClr val="C9A84C"/>
          </a:solidFill>
          <a:ln w="12700">
            <a:solidFill>
              <a:srgbClr val="FFFFFF"/>
            </a:solidFill>
            <a:prstDash val="solid"/>
          </a:ln>
        </p:spPr>
      </p:sp>
      <p:pic>
        <p:nvPicPr>
          <p:cNvPr id="21" name="Image 3" descr="preencoded.png">    </p:cNvPr>
          <p:cNvPicPr>
            <a:picLocks noChangeAspect="1"/>
          </p:cNvPicPr>
          <p:nvPr/>
        </p:nvPicPr>
        <p:blipFill>
          <a:blip r:embed="rId4"/>
          <a:stretch>
            <a:fillRect/>
          </a:stretch>
        </p:blipFill>
        <p:spPr>
          <a:xfrm>
            <a:off x="4956048" y="2898648"/>
            <a:ext cx="329184" cy="329184"/>
          </a:xfrm>
          <a:prstGeom prst="rect">
            <a:avLst/>
          </a:prstGeom>
        </p:spPr>
      </p:pic>
      <p:sp>
        <p:nvSpPr>
          <p:cNvPr id="22" name="Text 16"/>
          <p:cNvSpPr/>
          <p:nvPr/>
        </p:nvSpPr>
        <p:spPr>
          <a:xfrm>
            <a:off x="5477256" y="2651760"/>
            <a:ext cx="3081528" cy="310896"/>
          </a:xfrm>
          <a:prstGeom prst="rect">
            <a:avLst/>
          </a:prstGeom>
          <a:noFill/>
          <a:ln/>
        </p:spPr>
        <p:txBody>
          <a:bodyPr wrap="square" lIns="0" tIns="0" rIns="0" bIns="0" rtlCol="0" anchor="ctr"/>
          <a:lstStyle/>
          <a:p>
            <a:pPr algn="l" indent="0" marL="0">
              <a:buNone/>
            </a:pPr>
            <a:r>
              <a:rPr lang="en-US" sz="1250" b="1" dirty="0">
                <a:solidFill>
                  <a:srgbClr val="C9A84C"/>
                </a:solidFill>
                <a:latin typeface="Calibri" pitchFamily="34" charset="0"/>
                <a:ea typeface="Calibri" pitchFamily="34" charset="-122"/>
                <a:cs typeface="Calibri" pitchFamily="34" charset="-120"/>
              </a:rPr>
              <a:t>Content That Travels</a:t>
            </a:r>
            <a:endParaRPr lang="en-US" sz="1250" dirty="0"/>
          </a:p>
        </p:txBody>
      </p:sp>
      <p:sp>
        <p:nvSpPr>
          <p:cNvPr id="23" name="Text 17"/>
          <p:cNvSpPr/>
          <p:nvPr/>
        </p:nvSpPr>
        <p:spPr>
          <a:xfrm>
            <a:off x="5477256" y="2980944"/>
            <a:ext cx="3081528" cy="512064"/>
          </a:xfrm>
          <a:prstGeom prst="rect">
            <a:avLst/>
          </a:prstGeom>
          <a:noFill/>
          <a:ln/>
        </p:spPr>
        <p:txBody>
          <a:bodyPr wrap="square" lIns="0" tIns="0" rIns="0" bIns="0" rtlCol="0" anchor="ctr"/>
          <a:lstStyle/>
          <a:p>
            <a:pPr algn="l" indent="0" marL="0">
              <a:buNone/>
            </a:pPr>
            <a:r>
              <a:rPr lang="en-US" sz="1000" dirty="0">
                <a:solidFill>
                  <a:srgbClr val="CCCCCC"/>
                </a:solidFill>
                <a:latin typeface="Calibri" pitchFamily="34" charset="0"/>
                <a:ea typeface="Calibri" pitchFamily="34" charset="-122"/>
                <a:cs typeface="Calibri" pitchFamily="34" charset="-120"/>
              </a:rPr>
              <a:t>Table Mountain shoot. Yacht Party at sunset. Wine Farm under the stars. Every experience generates global content that goes far beyond the event.</a:t>
            </a:r>
            <a:endParaRPr lang="en-US" sz="1000" dirty="0"/>
          </a:p>
        </p:txBody>
      </p:sp>
      <p:sp>
        <p:nvSpPr>
          <p:cNvPr id="24" name="Shape 18"/>
          <p:cNvSpPr/>
          <p:nvPr/>
        </p:nvSpPr>
        <p:spPr>
          <a:xfrm>
            <a:off x="457200" y="3703320"/>
            <a:ext cx="3977640" cy="1005840"/>
          </a:xfrm>
          <a:prstGeom prst="rect">
            <a:avLst/>
          </a:prstGeom>
          <a:solidFill>
            <a:srgbClr val="0A0E1A"/>
          </a:solidFill>
          <a:ln w="12700">
            <a:solidFill>
              <a:srgbClr val="FFFFFF"/>
            </a:solidFill>
            <a:prstDash val="solid"/>
          </a:ln>
          <a:effectLst>
            <a:outerShdw sx="100000" sy="100000" kx="0" ky="0" algn="bl" rotWithShape="0" blurRad="152400" dist="50800" dir="8100000">
              <a:srgbClr val="000000">
                <a:alpha val="20000"/>
              </a:srgbClr>
            </a:outerShdw>
          </a:effectLst>
        </p:spPr>
      </p:sp>
      <p:sp>
        <p:nvSpPr>
          <p:cNvPr id="25" name="Shape 19"/>
          <p:cNvSpPr/>
          <p:nvPr/>
        </p:nvSpPr>
        <p:spPr>
          <a:xfrm>
            <a:off x="640080" y="3977640"/>
            <a:ext cx="457200" cy="457200"/>
          </a:xfrm>
          <a:prstGeom prst="ellipse">
            <a:avLst/>
          </a:prstGeom>
          <a:solidFill>
            <a:srgbClr val="C9A84C"/>
          </a:solidFill>
          <a:ln w="12700">
            <a:solidFill>
              <a:srgbClr val="FFFFFF"/>
            </a:solidFill>
            <a:prstDash val="solid"/>
          </a:ln>
        </p:spPr>
      </p:sp>
      <p:pic>
        <p:nvPicPr>
          <p:cNvPr id="26" name="Image 4" descr="preencoded.png">    </p:cNvPr>
          <p:cNvPicPr>
            <a:picLocks noChangeAspect="1"/>
          </p:cNvPicPr>
          <p:nvPr/>
        </p:nvPicPr>
        <p:blipFill>
          <a:blip r:embed="rId5"/>
          <a:stretch>
            <a:fillRect/>
          </a:stretch>
        </p:blipFill>
        <p:spPr>
          <a:xfrm>
            <a:off x="704088" y="4041648"/>
            <a:ext cx="329184" cy="329184"/>
          </a:xfrm>
          <a:prstGeom prst="rect">
            <a:avLst/>
          </a:prstGeom>
        </p:spPr>
      </p:pic>
      <p:sp>
        <p:nvSpPr>
          <p:cNvPr id="27" name="Text 20"/>
          <p:cNvSpPr/>
          <p:nvPr/>
        </p:nvSpPr>
        <p:spPr>
          <a:xfrm>
            <a:off x="1225296" y="3794760"/>
            <a:ext cx="3081528" cy="310896"/>
          </a:xfrm>
          <a:prstGeom prst="rect">
            <a:avLst/>
          </a:prstGeom>
          <a:noFill/>
          <a:ln/>
        </p:spPr>
        <p:txBody>
          <a:bodyPr wrap="square" lIns="0" tIns="0" rIns="0" bIns="0" rtlCol="0" anchor="ctr"/>
          <a:lstStyle/>
          <a:p>
            <a:pPr algn="l" indent="0" marL="0">
              <a:buNone/>
            </a:pPr>
            <a:r>
              <a:rPr lang="en-US" sz="1250" b="1" dirty="0">
                <a:solidFill>
                  <a:srgbClr val="C9A84C"/>
                </a:solidFill>
                <a:latin typeface="Calibri" pitchFamily="34" charset="0"/>
                <a:ea typeface="Calibri" pitchFamily="34" charset="-122"/>
                <a:cs typeface="Calibri" pitchFamily="34" charset="-120"/>
              </a:rPr>
              <a:t>First-Mover Advantage</a:t>
            </a:r>
            <a:endParaRPr lang="en-US" sz="1250" dirty="0"/>
          </a:p>
        </p:txBody>
      </p:sp>
      <p:sp>
        <p:nvSpPr>
          <p:cNvPr id="28" name="Text 21"/>
          <p:cNvSpPr/>
          <p:nvPr/>
        </p:nvSpPr>
        <p:spPr>
          <a:xfrm>
            <a:off x="1225296" y="4123944"/>
            <a:ext cx="3081528" cy="512064"/>
          </a:xfrm>
          <a:prstGeom prst="rect">
            <a:avLst/>
          </a:prstGeom>
          <a:noFill/>
          <a:ln/>
        </p:spPr>
        <p:txBody>
          <a:bodyPr wrap="square" lIns="0" tIns="0" rIns="0" bIns="0" rtlCol="0" anchor="ctr"/>
          <a:lstStyle/>
          <a:p>
            <a:pPr algn="l" indent="0" marL="0">
              <a:buNone/>
            </a:pPr>
            <a:r>
              <a:rPr lang="en-US" sz="1000" dirty="0">
                <a:solidFill>
                  <a:srgbClr val="CCCCCC"/>
                </a:solidFill>
                <a:latin typeface="Calibri" pitchFamily="34" charset="0"/>
                <a:ea typeface="Calibri" pitchFamily="34" charset="-122"/>
                <a:cs typeface="Calibri" pitchFamily="34" charset="-120"/>
              </a:rPr>
              <a:t>ADW 2026 is the inaugural edition. Founding partners own the story permanently — including the City of Cape Town partnership narrative.</a:t>
            </a:r>
            <a:endParaRPr lang="en-US" sz="1000" dirty="0"/>
          </a:p>
        </p:txBody>
      </p:sp>
      <p:sp>
        <p:nvSpPr>
          <p:cNvPr id="29" name="Shape 22"/>
          <p:cNvSpPr/>
          <p:nvPr/>
        </p:nvSpPr>
        <p:spPr>
          <a:xfrm>
            <a:off x="4709160" y="3703320"/>
            <a:ext cx="3977640" cy="1005840"/>
          </a:xfrm>
          <a:prstGeom prst="rect">
            <a:avLst/>
          </a:prstGeom>
          <a:solidFill>
            <a:srgbClr val="0A0E1A"/>
          </a:solidFill>
          <a:ln w="12700">
            <a:solidFill>
              <a:srgbClr val="FFFFFF"/>
            </a:solidFill>
            <a:prstDash val="solid"/>
          </a:ln>
          <a:effectLst>
            <a:outerShdw sx="100000" sy="100000" kx="0" ky="0" algn="bl" rotWithShape="0" blurRad="152400" dist="50800" dir="8100000">
              <a:srgbClr val="000000">
                <a:alpha val="20000"/>
              </a:srgbClr>
            </a:outerShdw>
          </a:effectLst>
        </p:spPr>
      </p:sp>
      <p:sp>
        <p:nvSpPr>
          <p:cNvPr id="30" name="Shape 23"/>
          <p:cNvSpPr/>
          <p:nvPr/>
        </p:nvSpPr>
        <p:spPr>
          <a:xfrm>
            <a:off x="4892040" y="3977640"/>
            <a:ext cx="457200" cy="457200"/>
          </a:xfrm>
          <a:prstGeom prst="ellipse">
            <a:avLst/>
          </a:prstGeom>
          <a:solidFill>
            <a:srgbClr val="C9A84C"/>
          </a:solidFill>
          <a:ln w="12700">
            <a:solidFill>
              <a:srgbClr val="FFFFFF"/>
            </a:solidFill>
            <a:prstDash val="solid"/>
          </a:ln>
        </p:spPr>
      </p:sp>
      <p:pic>
        <p:nvPicPr>
          <p:cNvPr id="31" name="Image 5" descr="preencoded.png">    </p:cNvPr>
          <p:cNvPicPr>
            <a:picLocks noChangeAspect="1"/>
          </p:cNvPicPr>
          <p:nvPr/>
        </p:nvPicPr>
        <p:blipFill>
          <a:blip r:embed="rId6"/>
          <a:stretch>
            <a:fillRect/>
          </a:stretch>
        </p:blipFill>
        <p:spPr>
          <a:xfrm>
            <a:off x="4956048" y="4041648"/>
            <a:ext cx="329184" cy="329184"/>
          </a:xfrm>
          <a:prstGeom prst="rect">
            <a:avLst/>
          </a:prstGeom>
        </p:spPr>
      </p:pic>
      <p:sp>
        <p:nvSpPr>
          <p:cNvPr id="32" name="Text 24"/>
          <p:cNvSpPr/>
          <p:nvPr/>
        </p:nvSpPr>
        <p:spPr>
          <a:xfrm>
            <a:off x="5477256" y="3794760"/>
            <a:ext cx="3081528" cy="310896"/>
          </a:xfrm>
          <a:prstGeom prst="rect">
            <a:avLst/>
          </a:prstGeom>
          <a:noFill/>
          <a:ln/>
        </p:spPr>
        <p:txBody>
          <a:bodyPr wrap="square" lIns="0" tIns="0" rIns="0" bIns="0" rtlCol="0" anchor="ctr"/>
          <a:lstStyle/>
          <a:p>
            <a:pPr algn="l" indent="0" marL="0">
              <a:buNone/>
            </a:pPr>
            <a:r>
              <a:rPr lang="en-US" sz="1250" b="1" dirty="0">
                <a:solidFill>
                  <a:srgbClr val="C9A84C"/>
                </a:solidFill>
                <a:latin typeface="Calibri" pitchFamily="34" charset="0"/>
                <a:ea typeface="Calibri" pitchFamily="34" charset="-122"/>
                <a:cs typeface="Calibri" pitchFamily="34" charset="-120"/>
              </a:rPr>
              <a:t>Media Amplification</a:t>
            </a:r>
            <a:endParaRPr lang="en-US" sz="1250" dirty="0"/>
          </a:p>
        </p:txBody>
      </p:sp>
      <p:sp>
        <p:nvSpPr>
          <p:cNvPr id="33" name="Text 25"/>
          <p:cNvSpPr/>
          <p:nvPr/>
        </p:nvSpPr>
        <p:spPr>
          <a:xfrm>
            <a:off x="5477256" y="4123944"/>
            <a:ext cx="3081528" cy="512064"/>
          </a:xfrm>
          <a:prstGeom prst="rect">
            <a:avLst/>
          </a:prstGeom>
          <a:noFill/>
          <a:ln/>
        </p:spPr>
        <p:txBody>
          <a:bodyPr wrap="square" lIns="0" tIns="0" rIns="0" bIns="0" rtlCol="0" anchor="ctr"/>
          <a:lstStyle/>
          <a:p>
            <a:pPr algn="l" indent="0" marL="0">
              <a:buNone/>
            </a:pPr>
            <a:r>
              <a:rPr lang="en-US" sz="1000" dirty="0">
                <a:solidFill>
                  <a:srgbClr val="CCCCCC"/>
                </a:solidFill>
                <a:latin typeface="Calibri" pitchFamily="34" charset="0"/>
                <a:ea typeface="Calibri" pitchFamily="34" charset="-122"/>
                <a:cs typeface="Calibri" pitchFamily="34" charset="-120"/>
              </a:rPr>
              <a:t>Billboard Africa, Drums Radio, Resident Advisor, Spotify and Gang Digitals ensure your reach extends well beyond Cape Town.</a:t>
            </a:r>
            <a:endParaRPr lang="en-US" sz="10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0A0E1A"/>
        </a:solidFill>
      </p:bgPr>
    </p:bg>
    <p:spTree>
      <p:nvGrpSpPr>
        <p:cNvPr id="1" name=""/>
        <p:cNvGrpSpPr/>
        <p:nvPr/>
      </p:nvGrpSpPr>
      <p:grpSpPr>
        <a:xfrm>
          <a:off x="0" y="0"/>
          <a:ext cx="0" cy="0"/>
          <a:chOff x="0" y="0"/>
          <a:chExt cx="0" cy="0"/>
        </a:xfrm>
      </p:grpSpPr>
      <p:sp>
        <p:nvSpPr>
          <p:cNvPr id="2" name="Text 0"/>
          <p:cNvSpPr/>
          <p:nvPr/>
        </p:nvSpPr>
        <p:spPr>
          <a:xfrm>
            <a:off x="457200" y="274320"/>
            <a:ext cx="8229600" cy="1143000"/>
          </a:xfrm>
          <a:prstGeom prst="rect">
            <a:avLst/>
          </a:prstGeom>
          <a:noFill/>
          <a:ln/>
        </p:spPr>
        <p:txBody>
          <a:bodyPr wrap="square" lIns="0" tIns="0" rIns="0" bIns="0" rtlCol="0" anchor="ctr"/>
          <a:lstStyle/>
          <a:p>
            <a:pPr algn="ctr" indent="0" marL="0">
              <a:buNone/>
            </a:pPr>
            <a:r>
              <a:rPr lang="en-US" sz="8600" b="1" dirty="0">
                <a:solidFill>
                  <a:srgbClr val="C9A84C"/>
                </a:solidFill>
                <a:latin typeface="Arial Black" pitchFamily="34" charset="0"/>
                <a:ea typeface="Arial Black" pitchFamily="34" charset="-122"/>
                <a:cs typeface="Arial Black" pitchFamily="34" charset="-120"/>
              </a:rPr>
              <a:t>JOIN US.</a:t>
            </a:r>
            <a:endParaRPr lang="en-US" sz="8600" dirty="0"/>
          </a:p>
        </p:txBody>
      </p:sp>
      <p:sp>
        <p:nvSpPr>
          <p:cNvPr id="3" name="Text 1"/>
          <p:cNvSpPr/>
          <p:nvPr/>
        </p:nvSpPr>
        <p:spPr>
          <a:xfrm>
            <a:off x="457200" y="1417320"/>
            <a:ext cx="8229600" cy="438912"/>
          </a:xfrm>
          <a:prstGeom prst="rect">
            <a:avLst/>
          </a:prstGeom>
          <a:noFill/>
          <a:ln/>
        </p:spPr>
        <p:txBody>
          <a:bodyPr wrap="square" lIns="0" tIns="0" rIns="0" bIns="0" rtlCol="0" anchor="ctr"/>
          <a:lstStyle/>
          <a:p>
            <a:pPr algn="ctr" indent="0" marL="0">
              <a:buNone/>
            </a:pPr>
            <a:r>
              <a:rPr lang="en-US" sz="1700" i="1" dirty="0">
                <a:solidFill>
                  <a:srgbClr val="F5F5F5"/>
                </a:solidFill>
                <a:latin typeface="Calibri" pitchFamily="34" charset="0"/>
                <a:ea typeface="Calibri" pitchFamily="34" charset="-122"/>
                <a:cs typeface="Calibri" pitchFamily="34" charset="-120"/>
              </a:rPr>
              <a:t>Be a founding partner of Cape Town's greatest music event.</a:t>
            </a:r>
            <a:endParaRPr lang="en-US" sz="1700" dirty="0"/>
          </a:p>
        </p:txBody>
      </p:sp>
      <p:sp>
        <p:nvSpPr>
          <p:cNvPr id="4" name="Shape 2"/>
          <p:cNvSpPr/>
          <p:nvPr/>
        </p:nvSpPr>
        <p:spPr>
          <a:xfrm>
            <a:off x="457200" y="2011680"/>
            <a:ext cx="8229600" cy="45720"/>
          </a:xfrm>
          <a:prstGeom prst="rect">
            <a:avLst/>
          </a:prstGeom>
          <a:solidFill>
            <a:srgbClr val="C9A84C"/>
          </a:solidFill>
          <a:ln w="12700">
            <a:solidFill>
              <a:srgbClr val="FFFFFF"/>
            </a:solidFill>
            <a:prstDash val="solid"/>
          </a:ln>
        </p:spPr>
      </p:sp>
      <p:sp>
        <p:nvSpPr>
          <p:cNvPr id="5" name="Shape 3"/>
          <p:cNvSpPr/>
          <p:nvPr/>
        </p:nvSpPr>
        <p:spPr>
          <a:xfrm>
            <a:off x="576072" y="2331720"/>
            <a:ext cx="2514600" cy="2514600"/>
          </a:xfrm>
          <a:prstGeom prst="rect">
            <a:avLst/>
          </a:prstGeom>
          <a:solidFill>
            <a:srgbClr val="0F1C2E"/>
          </a:solidFill>
          <a:ln w="12700">
            <a:solidFill>
              <a:srgbClr val="FFFFFF"/>
            </a:solidFill>
            <a:prstDash val="solid"/>
          </a:ln>
          <a:effectLst>
            <a:outerShdw sx="100000" sy="100000" kx="0" ky="0" algn="bl" rotWithShape="0" blurRad="152400" dist="50800" dir="8100000">
              <a:srgbClr val="000000">
                <a:alpha val="20000"/>
              </a:srgbClr>
            </a:outerShdw>
          </a:effectLst>
        </p:spPr>
      </p:sp>
      <p:sp>
        <p:nvSpPr>
          <p:cNvPr id="6" name="Text 4"/>
          <p:cNvSpPr/>
          <p:nvPr/>
        </p:nvSpPr>
        <p:spPr>
          <a:xfrm>
            <a:off x="713232" y="2423160"/>
            <a:ext cx="2240280" cy="749808"/>
          </a:xfrm>
          <a:prstGeom prst="rect">
            <a:avLst/>
          </a:prstGeom>
          <a:noFill/>
          <a:ln/>
        </p:spPr>
        <p:txBody>
          <a:bodyPr wrap="square" lIns="0" tIns="0" rIns="0" bIns="0" rtlCol="0" anchor="ctr"/>
          <a:lstStyle/>
          <a:p>
            <a:pPr algn="ctr" indent="0" marL="0">
              <a:buNone/>
            </a:pPr>
            <a:r>
              <a:rPr lang="en-US" sz="5000" b="1" dirty="0">
                <a:solidFill>
                  <a:srgbClr val="C9A84C"/>
                </a:solidFill>
                <a:latin typeface="Calibri" pitchFamily="34" charset="0"/>
                <a:ea typeface="Calibri" pitchFamily="34" charset="-122"/>
                <a:cs typeface="Calibri" pitchFamily="34" charset="-120"/>
              </a:rPr>
              <a:t>01</a:t>
            </a:r>
            <a:endParaRPr lang="en-US" sz="5000" dirty="0"/>
          </a:p>
        </p:txBody>
      </p:sp>
      <p:sp>
        <p:nvSpPr>
          <p:cNvPr id="7" name="Text 5"/>
          <p:cNvSpPr/>
          <p:nvPr/>
        </p:nvSpPr>
        <p:spPr>
          <a:xfrm>
            <a:off x="713232" y="3182112"/>
            <a:ext cx="2240280" cy="365760"/>
          </a:xfrm>
          <a:prstGeom prst="rect">
            <a:avLst/>
          </a:prstGeom>
          <a:noFill/>
          <a:ln/>
        </p:spPr>
        <p:txBody>
          <a:bodyPr wrap="square" lIns="0" tIns="0" rIns="0" bIns="0" rtlCol="0" anchor="ctr"/>
          <a:lstStyle/>
          <a:p>
            <a:pPr algn="ctr" indent="0" marL="0">
              <a:buNone/>
            </a:pPr>
            <a:r>
              <a:rPr lang="en-US" sz="1400" b="1" dirty="0">
                <a:solidFill>
                  <a:srgbClr val="F5F5F5"/>
                </a:solidFill>
                <a:latin typeface="Calibri" pitchFamily="34" charset="0"/>
                <a:ea typeface="Calibri" pitchFamily="34" charset="-122"/>
                <a:cs typeface="Calibri" pitchFamily="34" charset="-120"/>
              </a:rPr>
              <a:t>Express Interest</a:t>
            </a:r>
            <a:endParaRPr lang="en-US" sz="1400" dirty="0"/>
          </a:p>
        </p:txBody>
      </p:sp>
      <p:sp>
        <p:nvSpPr>
          <p:cNvPr id="8" name="Text 6"/>
          <p:cNvSpPr/>
          <p:nvPr/>
        </p:nvSpPr>
        <p:spPr>
          <a:xfrm>
            <a:off x="758952" y="3611880"/>
            <a:ext cx="2148840" cy="749808"/>
          </a:xfrm>
          <a:prstGeom prst="rect">
            <a:avLst/>
          </a:prstGeom>
          <a:noFill/>
          <a:ln/>
        </p:spPr>
        <p:txBody>
          <a:bodyPr wrap="square" lIns="0" tIns="0" rIns="0" bIns="0" rtlCol="0" anchor="ctr"/>
          <a:lstStyle/>
          <a:p>
            <a:pPr algn="ctr" indent="0" marL="0">
              <a:buNone/>
            </a:pPr>
            <a:r>
              <a:rPr lang="en-US" sz="1050" dirty="0">
                <a:solidFill>
                  <a:srgbClr val="777777"/>
                </a:solidFill>
                <a:latin typeface="Calibri" pitchFamily="34" charset="0"/>
                <a:ea typeface="Calibri" pitchFamily="34" charset="-122"/>
                <a:cs typeface="Calibri" pitchFamily="34" charset="-120"/>
              </a:rPr>
              <a:t>Contact us to discuss which tier fits your brand</a:t>
            </a:r>
            <a:endParaRPr lang="en-US" sz="1050" dirty="0"/>
          </a:p>
        </p:txBody>
      </p:sp>
      <p:sp>
        <p:nvSpPr>
          <p:cNvPr id="9" name="Shape 7"/>
          <p:cNvSpPr/>
          <p:nvPr/>
        </p:nvSpPr>
        <p:spPr>
          <a:xfrm>
            <a:off x="3364992" y="2331720"/>
            <a:ext cx="2514600" cy="2514600"/>
          </a:xfrm>
          <a:prstGeom prst="rect">
            <a:avLst/>
          </a:prstGeom>
          <a:solidFill>
            <a:srgbClr val="0F1C2E"/>
          </a:solidFill>
          <a:ln w="12700">
            <a:solidFill>
              <a:srgbClr val="FFFFFF"/>
            </a:solidFill>
            <a:prstDash val="solid"/>
          </a:ln>
          <a:effectLst>
            <a:outerShdw sx="100000" sy="100000" kx="0" ky="0" algn="bl" rotWithShape="0" blurRad="152400" dist="50800" dir="8100000">
              <a:srgbClr val="000000">
                <a:alpha val="20000"/>
              </a:srgbClr>
            </a:outerShdw>
          </a:effectLst>
        </p:spPr>
      </p:sp>
      <p:sp>
        <p:nvSpPr>
          <p:cNvPr id="10" name="Text 8"/>
          <p:cNvSpPr/>
          <p:nvPr/>
        </p:nvSpPr>
        <p:spPr>
          <a:xfrm>
            <a:off x="3502152" y="2423160"/>
            <a:ext cx="2240280" cy="749808"/>
          </a:xfrm>
          <a:prstGeom prst="rect">
            <a:avLst/>
          </a:prstGeom>
          <a:noFill/>
          <a:ln/>
        </p:spPr>
        <p:txBody>
          <a:bodyPr wrap="square" lIns="0" tIns="0" rIns="0" bIns="0" rtlCol="0" anchor="ctr"/>
          <a:lstStyle/>
          <a:p>
            <a:pPr algn="ctr" indent="0" marL="0">
              <a:buNone/>
            </a:pPr>
            <a:r>
              <a:rPr lang="en-US" sz="5000" b="1" dirty="0">
                <a:solidFill>
                  <a:srgbClr val="C9A84C"/>
                </a:solidFill>
                <a:latin typeface="Calibri" pitchFamily="34" charset="0"/>
                <a:ea typeface="Calibri" pitchFamily="34" charset="-122"/>
                <a:cs typeface="Calibri" pitchFamily="34" charset="-120"/>
              </a:rPr>
              <a:t>02</a:t>
            </a:r>
            <a:endParaRPr lang="en-US" sz="5000" dirty="0"/>
          </a:p>
        </p:txBody>
      </p:sp>
      <p:sp>
        <p:nvSpPr>
          <p:cNvPr id="11" name="Text 9"/>
          <p:cNvSpPr/>
          <p:nvPr/>
        </p:nvSpPr>
        <p:spPr>
          <a:xfrm>
            <a:off x="3502152" y="3182112"/>
            <a:ext cx="2240280" cy="365760"/>
          </a:xfrm>
          <a:prstGeom prst="rect">
            <a:avLst/>
          </a:prstGeom>
          <a:noFill/>
          <a:ln/>
        </p:spPr>
        <p:txBody>
          <a:bodyPr wrap="square" lIns="0" tIns="0" rIns="0" bIns="0" rtlCol="0" anchor="ctr"/>
          <a:lstStyle/>
          <a:p>
            <a:pPr algn="ctr" indent="0" marL="0">
              <a:buNone/>
            </a:pPr>
            <a:r>
              <a:rPr lang="en-US" sz="1400" b="1" dirty="0">
                <a:solidFill>
                  <a:srgbClr val="F5F5F5"/>
                </a:solidFill>
                <a:latin typeface="Calibri" pitchFamily="34" charset="0"/>
                <a:ea typeface="Calibri" pitchFamily="34" charset="-122"/>
                <a:cs typeface="Calibri" pitchFamily="34" charset="-120"/>
              </a:rPr>
              <a:t>Review Proposal</a:t>
            </a:r>
            <a:endParaRPr lang="en-US" sz="1400" dirty="0"/>
          </a:p>
        </p:txBody>
      </p:sp>
      <p:sp>
        <p:nvSpPr>
          <p:cNvPr id="12" name="Text 10"/>
          <p:cNvSpPr/>
          <p:nvPr/>
        </p:nvSpPr>
        <p:spPr>
          <a:xfrm>
            <a:off x="3547872" y="3611880"/>
            <a:ext cx="2148840" cy="749808"/>
          </a:xfrm>
          <a:prstGeom prst="rect">
            <a:avLst/>
          </a:prstGeom>
          <a:noFill/>
          <a:ln/>
        </p:spPr>
        <p:txBody>
          <a:bodyPr wrap="square" lIns="0" tIns="0" rIns="0" bIns="0" rtlCol="0" anchor="ctr"/>
          <a:lstStyle/>
          <a:p>
            <a:pPr algn="ctr" indent="0" marL="0">
              <a:buNone/>
            </a:pPr>
            <a:r>
              <a:rPr lang="en-US" sz="1050" dirty="0">
                <a:solidFill>
                  <a:srgbClr val="777777"/>
                </a:solidFill>
                <a:latin typeface="Calibri" pitchFamily="34" charset="0"/>
                <a:ea typeface="Calibri" pitchFamily="34" charset="-122"/>
                <a:cs typeface="Calibri" pitchFamily="34" charset="-120"/>
              </a:rPr>
              <a:t>We send a tailored pack for your brand and objectives</a:t>
            </a:r>
            <a:endParaRPr lang="en-US" sz="1050" dirty="0"/>
          </a:p>
        </p:txBody>
      </p:sp>
      <p:sp>
        <p:nvSpPr>
          <p:cNvPr id="13" name="Shape 11"/>
          <p:cNvSpPr/>
          <p:nvPr/>
        </p:nvSpPr>
        <p:spPr>
          <a:xfrm>
            <a:off x="6153912" y="2331720"/>
            <a:ext cx="2514600" cy="2514600"/>
          </a:xfrm>
          <a:prstGeom prst="rect">
            <a:avLst/>
          </a:prstGeom>
          <a:solidFill>
            <a:srgbClr val="0F1C2E"/>
          </a:solidFill>
          <a:ln w="12700">
            <a:solidFill>
              <a:srgbClr val="FFFFFF"/>
            </a:solidFill>
            <a:prstDash val="solid"/>
          </a:ln>
          <a:effectLst>
            <a:outerShdw sx="100000" sy="100000" kx="0" ky="0" algn="bl" rotWithShape="0" blurRad="152400" dist="50800" dir="8100000">
              <a:srgbClr val="000000">
                <a:alpha val="20000"/>
              </a:srgbClr>
            </a:outerShdw>
          </a:effectLst>
        </p:spPr>
      </p:sp>
      <p:sp>
        <p:nvSpPr>
          <p:cNvPr id="14" name="Text 12"/>
          <p:cNvSpPr/>
          <p:nvPr/>
        </p:nvSpPr>
        <p:spPr>
          <a:xfrm>
            <a:off x="6291072" y="2423160"/>
            <a:ext cx="2240280" cy="749808"/>
          </a:xfrm>
          <a:prstGeom prst="rect">
            <a:avLst/>
          </a:prstGeom>
          <a:noFill/>
          <a:ln/>
        </p:spPr>
        <p:txBody>
          <a:bodyPr wrap="square" lIns="0" tIns="0" rIns="0" bIns="0" rtlCol="0" anchor="ctr"/>
          <a:lstStyle/>
          <a:p>
            <a:pPr algn="ctr" indent="0" marL="0">
              <a:buNone/>
            </a:pPr>
            <a:r>
              <a:rPr lang="en-US" sz="5000" b="1" dirty="0">
                <a:solidFill>
                  <a:srgbClr val="C9A84C"/>
                </a:solidFill>
                <a:latin typeface="Calibri" pitchFamily="34" charset="0"/>
                <a:ea typeface="Calibri" pitchFamily="34" charset="-122"/>
                <a:cs typeface="Calibri" pitchFamily="34" charset="-120"/>
              </a:rPr>
              <a:t>03</a:t>
            </a:r>
            <a:endParaRPr lang="en-US" sz="5000" dirty="0"/>
          </a:p>
        </p:txBody>
      </p:sp>
      <p:sp>
        <p:nvSpPr>
          <p:cNvPr id="15" name="Text 13"/>
          <p:cNvSpPr/>
          <p:nvPr/>
        </p:nvSpPr>
        <p:spPr>
          <a:xfrm>
            <a:off x="6291072" y="3182112"/>
            <a:ext cx="2240280" cy="365760"/>
          </a:xfrm>
          <a:prstGeom prst="rect">
            <a:avLst/>
          </a:prstGeom>
          <a:noFill/>
          <a:ln/>
        </p:spPr>
        <p:txBody>
          <a:bodyPr wrap="square" lIns="0" tIns="0" rIns="0" bIns="0" rtlCol="0" anchor="ctr"/>
          <a:lstStyle/>
          <a:p>
            <a:pPr algn="ctr" indent="0" marL="0">
              <a:buNone/>
            </a:pPr>
            <a:r>
              <a:rPr lang="en-US" sz="1400" b="1" dirty="0">
                <a:solidFill>
                  <a:srgbClr val="F5F5F5"/>
                </a:solidFill>
                <a:latin typeface="Calibri" pitchFamily="34" charset="0"/>
                <a:ea typeface="Calibri" pitchFamily="34" charset="-122"/>
                <a:cs typeface="Calibri" pitchFamily="34" charset="-120"/>
              </a:rPr>
              <a:t>Sign &amp; Activate</a:t>
            </a:r>
            <a:endParaRPr lang="en-US" sz="1400" dirty="0"/>
          </a:p>
        </p:txBody>
      </p:sp>
      <p:sp>
        <p:nvSpPr>
          <p:cNvPr id="16" name="Text 14"/>
          <p:cNvSpPr/>
          <p:nvPr/>
        </p:nvSpPr>
        <p:spPr>
          <a:xfrm>
            <a:off x="6336792" y="3611880"/>
            <a:ext cx="2148840" cy="749808"/>
          </a:xfrm>
          <a:prstGeom prst="rect">
            <a:avLst/>
          </a:prstGeom>
          <a:noFill/>
          <a:ln/>
        </p:spPr>
        <p:txBody>
          <a:bodyPr wrap="square" lIns="0" tIns="0" rIns="0" bIns="0" rtlCol="0" anchor="ctr"/>
          <a:lstStyle/>
          <a:p>
            <a:pPr algn="ctr" indent="0" marL="0">
              <a:buNone/>
            </a:pPr>
            <a:r>
              <a:rPr lang="en-US" sz="1050" dirty="0">
                <a:solidFill>
                  <a:srgbClr val="777777"/>
                </a:solidFill>
                <a:latin typeface="Calibri" pitchFamily="34" charset="0"/>
                <a:ea typeface="Calibri" pitchFamily="34" charset="-122"/>
                <a:cs typeface="Calibri" pitchFamily="34" charset="-120"/>
              </a:rPr>
              <a:t>Lock in your tier and begin Cape Town planning</a:t>
            </a:r>
            <a:endParaRPr lang="en-US" sz="10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0A0E1A"/>
        </a:solidFill>
      </p:bgPr>
    </p:bg>
    <p:spTree>
      <p:nvGrpSpPr>
        <p:cNvPr id="1" name=""/>
        <p:cNvGrpSpPr/>
        <p:nvPr/>
      </p:nvGrpSpPr>
      <p:grpSpPr>
        <a:xfrm>
          <a:off x="0" y="0"/>
          <a:ext cx="0" cy="0"/>
          <a:chOff x="0" y="0"/>
          <a:chExt cx="0" cy="0"/>
        </a:xfrm>
      </p:grpSpPr>
      <p:sp>
        <p:nvSpPr>
          <p:cNvPr id="2" name="Shape 0"/>
          <p:cNvSpPr/>
          <p:nvPr/>
        </p:nvSpPr>
        <p:spPr>
          <a:xfrm>
            <a:off x="6217920" y="0"/>
            <a:ext cx="2926080" cy="5143500"/>
          </a:xfrm>
          <a:prstGeom prst="rect">
            <a:avLst/>
          </a:prstGeom>
          <a:solidFill>
            <a:srgbClr val="0F1C2E"/>
          </a:solidFill>
          <a:ln w="12700">
            <a:solidFill>
              <a:srgbClr val="FFFFFF"/>
            </a:solidFill>
            <a:prstDash val="solid"/>
          </a:ln>
        </p:spPr>
      </p:sp>
      <p:sp>
        <p:nvSpPr>
          <p:cNvPr id="3" name="Shape 1"/>
          <p:cNvSpPr/>
          <p:nvPr/>
        </p:nvSpPr>
        <p:spPr>
          <a:xfrm>
            <a:off x="8869680" y="0"/>
            <a:ext cx="274320" cy="5143500"/>
          </a:xfrm>
          <a:prstGeom prst="rect">
            <a:avLst/>
          </a:prstGeom>
          <a:solidFill>
            <a:srgbClr val="C81D2B"/>
          </a:solidFill>
          <a:ln w="12700">
            <a:solidFill>
              <a:srgbClr val="FFFFFF"/>
            </a:solidFill>
            <a:prstDash val="solid"/>
          </a:ln>
        </p:spPr>
      </p:sp>
      <p:sp>
        <p:nvSpPr>
          <p:cNvPr id="4" name="Text 2"/>
          <p:cNvSpPr/>
          <p:nvPr/>
        </p:nvSpPr>
        <p:spPr>
          <a:xfrm>
            <a:off x="457200" y="320040"/>
            <a:ext cx="6400800" cy="1371600"/>
          </a:xfrm>
          <a:prstGeom prst="rect">
            <a:avLst/>
          </a:prstGeom>
          <a:noFill/>
          <a:ln/>
        </p:spPr>
        <p:txBody>
          <a:bodyPr wrap="square" lIns="0" tIns="0" rIns="0" bIns="0" rtlCol="0" anchor="ctr"/>
          <a:lstStyle/>
          <a:p>
            <a:pPr algn="l" indent="0" marL="0">
              <a:buNone/>
            </a:pPr>
            <a:r>
              <a:rPr lang="en-US" sz="10800" b="1" dirty="0">
                <a:solidFill>
                  <a:srgbClr val="C9A84C"/>
                </a:solidFill>
                <a:latin typeface="Arial Black" pitchFamily="34" charset="0"/>
                <a:ea typeface="Arial Black" pitchFamily="34" charset="-122"/>
                <a:cs typeface="Arial Black" pitchFamily="34" charset="-120"/>
              </a:rPr>
              <a:t>ADW</a:t>
            </a:r>
            <a:endParaRPr lang="en-US" sz="10800" dirty="0"/>
          </a:p>
        </p:txBody>
      </p:sp>
      <p:sp>
        <p:nvSpPr>
          <p:cNvPr id="5" name="Text 3"/>
          <p:cNvSpPr/>
          <p:nvPr/>
        </p:nvSpPr>
        <p:spPr>
          <a:xfrm>
            <a:off x="457200" y="1920240"/>
            <a:ext cx="5943600" cy="411480"/>
          </a:xfrm>
          <a:prstGeom prst="rect">
            <a:avLst/>
          </a:prstGeom>
          <a:noFill/>
          <a:ln/>
        </p:spPr>
        <p:txBody>
          <a:bodyPr wrap="square" lIns="0" tIns="0" rIns="0" bIns="0" rtlCol="0" anchor="ctr"/>
          <a:lstStyle/>
          <a:p>
            <a:pPr algn="l" indent="0" marL="0">
              <a:buNone/>
            </a:pPr>
            <a:r>
              <a:rPr lang="en-US" sz="1800" b="1" spc="500" kern="0" dirty="0">
                <a:solidFill>
                  <a:srgbClr val="F5F5F5"/>
                </a:solidFill>
                <a:latin typeface="Calibri" pitchFamily="34" charset="0"/>
                <a:ea typeface="Calibri" pitchFamily="34" charset="-122"/>
                <a:cs typeface="Calibri" pitchFamily="34" charset="-120"/>
              </a:rPr>
              <a:t>AFRICA DANCE WEEK</a:t>
            </a:r>
            <a:endParaRPr lang="en-US" sz="1800" dirty="0"/>
          </a:p>
        </p:txBody>
      </p:sp>
      <p:sp>
        <p:nvSpPr>
          <p:cNvPr id="6" name="Shape 4"/>
          <p:cNvSpPr/>
          <p:nvPr/>
        </p:nvSpPr>
        <p:spPr>
          <a:xfrm>
            <a:off x="457200" y="2487168"/>
            <a:ext cx="4572000" cy="36576"/>
          </a:xfrm>
          <a:prstGeom prst="rect">
            <a:avLst/>
          </a:prstGeom>
          <a:solidFill>
            <a:srgbClr val="C9A84C"/>
          </a:solidFill>
          <a:ln w="12700">
            <a:solidFill>
              <a:srgbClr val="FFFFFF"/>
            </a:solidFill>
            <a:prstDash val="solid"/>
          </a:ln>
        </p:spPr>
      </p:sp>
      <p:sp>
        <p:nvSpPr>
          <p:cNvPr id="7" name="Text 5"/>
          <p:cNvSpPr/>
          <p:nvPr/>
        </p:nvSpPr>
        <p:spPr>
          <a:xfrm>
            <a:off x="457200" y="2633472"/>
            <a:ext cx="5943600" cy="310896"/>
          </a:xfrm>
          <a:prstGeom prst="rect">
            <a:avLst/>
          </a:prstGeom>
          <a:noFill/>
          <a:ln/>
        </p:spPr>
        <p:txBody>
          <a:bodyPr wrap="square" lIns="0" tIns="0" rIns="0" bIns="0" rtlCol="0" anchor="ctr"/>
          <a:lstStyle/>
          <a:p>
            <a:pPr algn="l" indent="0" marL="0">
              <a:buNone/>
            </a:pPr>
            <a:r>
              <a:rPr lang="en-US" sz="1200" i="1" dirty="0">
                <a:solidFill>
                  <a:srgbClr val="C9A84C"/>
                </a:solidFill>
                <a:latin typeface="Calibri" pitchFamily="34" charset="0"/>
                <a:ea typeface="Calibri" pitchFamily="34" charset="-122"/>
                <a:cs typeface="Calibri" pitchFamily="34" charset="-120"/>
              </a:rPr>
              <a:t>Cape Town · December 2026 · 4 Days · 15 Venues</a:t>
            </a:r>
            <a:endParaRPr lang="en-US" sz="1200" dirty="0"/>
          </a:p>
        </p:txBody>
      </p:sp>
      <p:sp>
        <p:nvSpPr>
          <p:cNvPr id="8" name="Text 6"/>
          <p:cNvSpPr/>
          <p:nvPr/>
        </p:nvSpPr>
        <p:spPr>
          <a:xfrm>
            <a:off x="457200" y="3035808"/>
            <a:ext cx="5943600" cy="310896"/>
          </a:xfrm>
          <a:prstGeom prst="rect">
            <a:avLst/>
          </a:prstGeom>
          <a:noFill/>
          <a:ln/>
        </p:spPr>
        <p:txBody>
          <a:bodyPr wrap="square" lIns="0" tIns="0" rIns="0" bIns="0" rtlCol="0" anchor="ctr"/>
          <a:lstStyle/>
          <a:p>
            <a:pPr algn="l" indent="0" marL="0">
              <a:buNone/>
            </a:pPr>
            <a:r>
              <a:rPr lang="en-US" sz="1200" i="1" dirty="0">
                <a:solidFill>
                  <a:srgbClr val="E8D5A3"/>
                </a:solidFill>
                <a:latin typeface="Calibri" pitchFamily="34" charset="0"/>
                <a:ea typeface="Calibri" pitchFamily="34" charset="-122"/>
                <a:cs typeface="Calibri" pitchFamily="34" charset="-120"/>
              </a:rPr>
              <a:t>Get in touch to explore your partnership opportunity.</a:t>
            </a:r>
            <a:endParaRPr lang="en-US" sz="1200" dirty="0"/>
          </a:p>
        </p:txBody>
      </p:sp>
      <p:sp>
        <p:nvSpPr>
          <p:cNvPr id="9" name="Text 7"/>
          <p:cNvSpPr/>
          <p:nvPr/>
        </p:nvSpPr>
        <p:spPr>
          <a:xfrm>
            <a:off x="457200" y="3493008"/>
            <a:ext cx="2286000" cy="219456"/>
          </a:xfrm>
          <a:prstGeom prst="rect">
            <a:avLst/>
          </a:prstGeom>
          <a:noFill/>
          <a:ln/>
        </p:spPr>
        <p:txBody>
          <a:bodyPr wrap="square" lIns="0" tIns="0" rIns="0" bIns="0" rtlCol="0" anchor="ctr"/>
          <a:lstStyle/>
          <a:p>
            <a:pPr algn="l" indent="0" marL="0">
              <a:buNone/>
            </a:pPr>
            <a:r>
              <a:rPr lang="en-US" sz="950" b="1" dirty="0">
                <a:solidFill>
                  <a:srgbClr val="777777"/>
                </a:solidFill>
                <a:latin typeface="Calibri" pitchFamily="34" charset="0"/>
                <a:ea typeface="Calibri" pitchFamily="34" charset="-122"/>
                <a:cs typeface="Calibri" pitchFamily="34" charset="-120"/>
              </a:rPr>
              <a:t>Partnership Enquiries</a:t>
            </a:r>
            <a:endParaRPr lang="en-US" sz="950" dirty="0"/>
          </a:p>
        </p:txBody>
      </p:sp>
      <p:sp>
        <p:nvSpPr>
          <p:cNvPr id="10" name="Text 8"/>
          <p:cNvSpPr/>
          <p:nvPr/>
        </p:nvSpPr>
        <p:spPr>
          <a:xfrm>
            <a:off x="457200" y="3694176"/>
            <a:ext cx="5486400" cy="256032"/>
          </a:xfrm>
          <a:prstGeom prst="rect">
            <a:avLst/>
          </a:prstGeom>
          <a:noFill/>
          <a:ln/>
        </p:spPr>
        <p:txBody>
          <a:bodyPr wrap="square" lIns="0" tIns="0" rIns="0" bIns="0" rtlCol="0" anchor="ctr"/>
          <a:lstStyle/>
          <a:p>
            <a:pPr algn="l" indent="0" marL="0">
              <a:buNone/>
            </a:pPr>
            <a:r>
              <a:rPr lang="en-US" sz="1200" dirty="0">
                <a:solidFill>
                  <a:srgbClr val="C9A84C"/>
                </a:solidFill>
                <a:latin typeface="Calibri" pitchFamily="34" charset="0"/>
                <a:ea typeface="Calibri" pitchFamily="34" charset="-122"/>
                <a:cs typeface="Calibri" pitchFamily="34" charset="-120"/>
              </a:rPr>
              <a:t>partnerships@africadanceweek.com</a:t>
            </a:r>
            <a:endParaRPr lang="en-US" sz="1200" dirty="0"/>
          </a:p>
        </p:txBody>
      </p:sp>
      <p:sp>
        <p:nvSpPr>
          <p:cNvPr id="11" name="Text 9"/>
          <p:cNvSpPr/>
          <p:nvPr/>
        </p:nvSpPr>
        <p:spPr>
          <a:xfrm>
            <a:off x="457200" y="3886200"/>
            <a:ext cx="2286000" cy="219456"/>
          </a:xfrm>
          <a:prstGeom prst="rect">
            <a:avLst/>
          </a:prstGeom>
          <a:noFill/>
          <a:ln/>
        </p:spPr>
        <p:txBody>
          <a:bodyPr wrap="square" lIns="0" tIns="0" rIns="0" bIns="0" rtlCol="0" anchor="ctr"/>
          <a:lstStyle/>
          <a:p>
            <a:pPr algn="l" indent="0" marL="0">
              <a:buNone/>
            </a:pPr>
            <a:r>
              <a:rPr lang="en-US" sz="950" b="1" dirty="0">
                <a:solidFill>
                  <a:srgbClr val="777777"/>
                </a:solidFill>
                <a:latin typeface="Calibri" pitchFamily="34" charset="0"/>
                <a:ea typeface="Calibri" pitchFamily="34" charset="-122"/>
                <a:cs typeface="Calibri" pitchFamily="34" charset="-120"/>
              </a:rPr>
              <a:t>General</a:t>
            </a:r>
            <a:endParaRPr lang="en-US" sz="950" dirty="0"/>
          </a:p>
        </p:txBody>
      </p:sp>
      <p:sp>
        <p:nvSpPr>
          <p:cNvPr id="12" name="Text 10"/>
          <p:cNvSpPr/>
          <p:nvPr/>
        </p:nvSpPr>
        <p:spPr>
          <a:xfrm>
            <a:off x="457200" y="4087368"/>
            <a:ext cx="5486400" cy="256032"/>
          </a:xfrm>
          <a:prstGeom prst="rect">
            <a:avLst/>
          </a:prstGeom>
          <a:noFill/>
          <a:ln/>
        </p:spPr>
        <p:txBody>
          <a:bodyPr wrap="square" lIns="0" tIns="0" rIns="0" bIns="0" rtlCol="0" anchor="ctr"/>
          <a:lstStyle/>
          <a:p>
            <a:pPr algn="l" indent="0" marL="0">
              <a:buNone/>
            </a:pPr>
            <a:r>
              <a:rPr lang="en-US" sz="1200" dirty="0">
                <a:solidFill>
                  <a:srgbClr val="C9A84C"/>
                </a:solidFill>
                <a:latin typeface="Calibri" pitchFamily="34" charset="0"/>
                <a:ea typeface="Calibri" pitchFamily="34" charset="-122"/>
                <a:cs typeface="Calibri" pitchFamily="34" charset="-120"/>
              </a:rPr>
              <a:t>hello@africadanceweek.com</a:t>
            </a:r>
            <a:endParaRPr lang="en-US" sz="1200" dirty="0"/>
          </a:p>
        </p:txBody>
      </p:sp>
      <p:sp>
        <p:nvSpPr>
          <p:cNvPr id="13" name="Text 11"/>
          <p:cNvSpPr/>
          <p:nvPr/>
        </p:nvSpPr>
        <p:spPr>
          <a:xfrm>
            <a:off x="457200" y="4279392"/>
            <a:ext cx="2286000" cy="219456"/>
          </a:xfrm>
          <a:prstGeom prst="rect">
            <a:avLst/>
          </a:prstGeom>
          <a:noFill/>
          <a:ln/>
        </p:spPr>
        <p:txBody>
          <a:bodyPr wrap="square" lIns="0" tIns="0" rIns="0" bIns="0" rtlCol="0" anchor="ctr"/>
          <a:lstStyle/>
          <a:p>
            <a:pPr algn="l" indent="0" marL="0">
              <a:buNone/>
            </a:pPr>
            <a:r>
              <a:rPr lang="en-US" sz="950" b="1" dirty="0">
                <a:solidFill>
                  <a:srgbClr val="777777"/>
                </a:solidFill>
                <a:latin typeface="Calibri" pitchFamily="34" charset="0"/>
                <a:ea typeface="Calibri" pitchFamily="34" charset="-122"/>
                <a:cs typeface="Calibri" pitchFamily="34" charset="-120"/>
              </a:rPr>
              <a:t>Website</a:t>
            </a:r>
            <a:endParaRPr lang="en-US" sz="950" dirty="0"/>
          </a:p>
        </p:txBody>
      </p:sp>
      <p:sp>
        <p:nvSpPr>
          <p:cNvPr id="14" name="Text 12"/>
          <p:cNvSpPr/>
          <p:nvPr/>
        </p:nvSpPr>
        <p:spPr>
          <a:xfrm>
            <a:off x="457200" y="4480560"/>
            <a:ext cx="5486400" cy="256032"/>
          </a:xfrm>
          <a:prstGeom prst="rect">
            <a:avLst/>
          </a:prstGeom>
          <a:noFill/>
          <a:ln/>
        </p:spPr>
        <p:txBody>
          <a:bodyPr wrap="square" lIns="0" tIns="0" rIns="0" bIns="0" rtlCol="0" anchor="ctr"/>
          <a:lstStyle/>
          <a:p>
            <a:pPr algn="l" indent="0" marL="0">
              <a:buNone/>
            </a:pPr>
            <a:r>
              <a:rPr lang="en-US" sz="1200" dirty="0">
                <a:solidFill>
                  <a:srgbClr val="C9A84C"/>
                </a:solidFill>
                <a:latin typeface="Calibri" pitchFamily="34" charset="0"/>
                <a:ea typeface="Calibri" pitchFamily="34" charset="-122"/>
                <a:cs typeface="Calibri" pitchFamily="34" charset="-120"/>
              </a:rPr>
              <a:t>www.africadanceweek.com</a:t>
            </a:r>
            <a:endParaRPr lang="en-US" sz="1200" dirty="0"/>
          </a:p>
        </p:txBody>
      </p:sp>
      <p:sp>
        <p:nvSpPr>
          <p:cNvPr id="15" name="Text 13"/>
          <p:cNvSpPr/>
          <p:nvPr/>
        </p:nvSpPr>
        <p:spPr>
          <a:xfrm>
            <a:off x="457200" y="4672584"/>
            <a:ext cx="2286000" cy="219456"/>
          </a:xfrm>
          <a:prstGeom prst="rect">
            <a:avLst/>
          </a:prstGeom>
          <a:noFill/>
          <a:ln/>
        </p:spPr>
        <p:txBody>
          <a:bodyPr wrap="square" lIns="0" tIns="0" rIns="0" bIns="0" rtlCol="0" anchor="ctr"/>
          <a:lstStyle/>
          <a:p>
            <a:pPr algn="l" indent="0" marL="0">
              <a:buNone/>
            </a:pPr>
            <a:r>
              <a:rPr lang="en-US" sz="950" b="1" dirty="0">
                <a:solidFill>
                  <a:srgbClr val="777777"/>
                </a:solidFill>
                <a:latin typeface="Calibri" pitchFamily="34" charset="0"/>
                <a:ea typeface="Calibri" pitchFamily="34" charset="-122"/>
                <a:cs typeface="Calibri" pitchFamily="34" charset="-120"/>
              </a:rPr>
              <a:t>Presented by</a:t>
            </a:r>
            <a:endParaRPr lang="en-US" sz="950" dirty="0"/>
          </a:p>
        </p:txBody>
      </p:sp>
      <p:sp>
        <p:nvSpPr>
          <p:cNvPr id="16" name="Text 14"/>
          <p:cNvSpPr/>
          <p:nvPr/>
        </p:nvSpPr>
        <p:spPr>
          <a:xfrm>
            <a:off x="457200" y="4873752"/>
            <a:ext cx="5486400" cy="256032"/>
          </a:xfrm>
          <a:prstGeom prst="rect">
            <a:avLst/>
          </a:prstGeom>
          <a:noFill/>
          <a:ln/>
        </p:spPr>
        <p:txBody>
          <a:bodyPr wrap="square" lIns="0" tIns="0" rIns="0" bIns="0" rtlCol="0" anchor="ctr"/>
          <a:lstStyle/>
          <a:p>
            <a:pPr algn="l" indent="0" marL="0">
              <a:buNone/>
            </a:pPr>
            <a:r>
              <a:rPr lang="en-US" sz="1200" dirty="0">
                <a:solidFill>
                  <a:srgbClr val="F5F5F5"/>
                </a:solidFill>
                <a:latin typeface="Calibri" pitchFamily="34" charset="0"/>
                <a:ea typeface="Calibri" pitchFamily="34" charset="-122"/>
                <a:cs typeface="Calibri" pitchFamily="34" charset="-120"/>
              </a:rPr>
              <a:t>Rockets Group  ·  ADW NPO</a:t>
            </a:r>
            <a:endParaRPr lang="en-US" sz="12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0A0E1A"/>
        </a:solidFill>
      </p:bgPr>
    </p:bg>
    <p:spTree>
      <p:nvGrpSpPr>
        <p:cNvPr id="1" name=""/>
        <p:cNvGrpSpPr/>
        <p:nvPr/>
      </p:nvGrpSpPr>
      <p:grpSpPr>
        <a:xfrm>
          <a:off x="0" y="0"/>
          <a:ext cx="0" cy="0"/>
          <a:chOff x="0" y="0"/>
          <a:chExt cx="0" cy="0"/>
        </a:xfrm>
      </p:grpSpPr>
      <p:sp>
        <p:nvSpPr>
          <p:cNvPr id="2" name="Text 0"/>
          <p:cNvSpPr/>
          <p:nvPr/>
        </p:nvSpPr>
        <p:spPr>
          <a:xfrm>
            <a:off x="457200" y="320040"/>
            <a:ext cx="8229600" cy="256032"/>
          </a:xfrm>
          <a:prstGeom prst="rect">
            <a:avLst/>
          </a:prstGeom>
          <a:noFill/>
          <a:ln/>
        </p:spPr>
        <p:txBody>
          <a:bodyPr wrap="square" lIns="0" tIns="0" rIns="0" bIns="0" rtlCol="0" anchor="ctr"/>
          <a:lstStyle/>
          <a:p>
            <a:pPr algn="l" indent="0" marL="0">
              <a:buNone/>
            </a:pPr>
            <a:r>
              <a:rPr lang="en-US" sz="1000" b="1" spc="300" kern="0" dirty="0">
                <a:solidFill>
                  <a:srgbClr val="C9A84C"/>
                </a:solidFill>
                <a:latin typeface="Calibri" pitchFamily="34" charset="0"/>
                <a:ea typeface="Calibri" pitchFamily="34" charset="-122"/>
                <a:cs typeface="Calibri" pitchFamily="34" charset="-120"/>
              </a:rPr>
              <a:t>THE STRATEGIC MOMENT</a:t>
            </a:r>
            <a:endParaRPr lang="en-US" sz="1000" dirty="0"/>
          </a:p>
        </p:txBody>
      </p:sp>
      <p:sp>
        <p:nvSpPr>
          <p:cNvPr id="3" name="Text 1"/>
          <p:cNvSpPr/>
          <p:nvPr/>
        </p:nvSpPr>
        <p:spPr>
          <a:xfrm>
            <a:off x="457200" y="658368"/>
            <a:ext cx="8229600" cy="1280160"/>
          </a:xfrm>
          <a:prstGeom prst="rect">
            <a:avLst/>
          </a:prstGeom>
          <a:noFill/>
          <a:ln/>
        </p:spPr>
        <p:txBody>
          <a:bodyPr wrap="square" lIns="0" tIns="0" rIns="0" bIns="0" rtlCol="0" anchor="ctr"/>
          <a:lstStyle/>
          <a:p>
            <a:pPr algn="l" indent="0" marL="0">
              <a:buNone/>
            </a:pPr>
            <a:r>
              <a:rPr lang="en-US" sz="3600" b="1" dirty="0">
                <a:solidFill>
                  <a:srgbClr val="F5F5F5"/>
                </a:solidFill>
                <a:latin typeface="Calibri" pitchFamily="34" charset="0"/>
                <a:ea typeface="Calibri" pitchFamily="34" charset="-122"/>
                <a:cs typeface="Calibri" pitchFamily="34" charset="-120"/>
              </a:rPr>
              <a:t>Cape Town is where</a:t>
            </a:r>
            <a:endParaRPr lang="en-US" sz="3600" dirty="0"/>
          </a:p>
          <a:p>
            <a:pPr algn="l" indent="0" marL="0">
              <a:buNone/>
            </a:pPr>
            <a:r>
              <a:rPr lang="en-US" sz="3600" b="1" dirty="0">
                <a:solidFill>
                  <a:srgbClr val="F5F5F5"/>
                </a:solidFill>
                <a:latin typeface="Calibri" pitchFamily="34" charset="0"/>
                <a:ea typeface="Calibri" pitchFamily="34" charset="-122"/>
                <a:cs typeface="Calibri" pitchFamily="34" charset="-120"/>
              </a:rPr>
              <a:t>African House Music calls home.</a:t>
            </a:r>
            <a:endParaRPr lang="en-US" sz="3600" dirty="0"/>
          </a:p>
        </p:txBody>
      </p:sp>
      <p:sp>
        <p:nvSpPr>
          <p:cNvPr id="4" name="Text 2"/>
          <p:cNvSpPr/>
          <p:nvPr/>
        </p:nvSpPr>
        <p:spPr>
          <a:xfrm>
            <a:off x="457200" y="2011680"/>
            <a:ext cx="5943600" cy="438912"/>
          </a:xfrm>
          <a:prstGeom prst="rect">
            <a:avLst/>
          </a:prstGeom>
          <a:noFill/>
          <a:ln/>
        </p:spPr>
        <p:txBody>
          <a:bodyPr wrap="square" lIns="0" tIns="0" rIns="0" bIns="0" rtlCol="0" anchor="ctr"/>
          <a:lstStyle/>
          <a:p>
            <a:pPr algn="l" indent="0" marL="0">
              <a:buNone/>
            </a:pPr>
            <a:r>
              <a:rPr lang="en-US" sz="1800" i="1" dirty="0">
                <a:solidFill>
                  <a:srgbClr val="C9A84C"/>
                </a:solidFill>
                <a:latin typeface="Calibri" pitchFamily="34" charset="0"/>
                <a:ea typeface="Calibri" pitchFamily="34" charset="-122"/>
                <a:cs typeface="Calibri" pitchFamily="34" charset="-120"/>
              </a:rPr>
              <a:t>And now it's time to give it a permanent stage.</a:t>
            </a:r>
            <a:endParaRPr lang="en-US" sz="1800" dirty="0"/>
          </a:p>
        </p:txBody>
      </p:sp>
      <p:sp>
        <p:nvSpPr>
          <p:cNvPr id="5" name="Shape 3"/>
          <p:cNvSpPr/>
          <p:nvPr/>
        </p:nvSpPr>
        <p:spPr>
          <a:xfrm>
            <a:off x="457200" y="2606040"/>
            <a:ext cx="8229600" cy="27432"/>
          </a:xfrm>
          <a:prstGeom prst="rect">
            <a:avLst/>
          </a:prstGeom>
          <a:solidFill>
            <a:srgbClr val="1E2D3D"/>
          </a:solidFill>
          <a:ln w="12700">
            <a:solidFill>
              <a:srgbClr val="FFFFFF"/>
            </a:solidFill>
            <a:prstDash val="solid"/>
          </a:ln>
        </p:spPr>
      </p:sp>
      <p:sp>
        <p:nvSpPr>
          <p:cNvPr id="6" name="Shape 4"/>
          <p:cNvSpPr/>
          <p:nvPr/>
        </p:nvSpPr>
        <p:spPr>
          <a:xfrm>
            <a:off x="457200" y="2752344"/>
            <a:ext cx="365760" cy="365760"/>
          </a:xfrm>
          <a:prstGeom prst="ellipse">
            <a:avLst/>
          </a:prstGeom>
          <a:solidFill>
            <a:srgbClr val="C9A84C"/>
          </a:solidFill>
          <a:ln w="12700">
            <a:solidFill>
              <a:srgbClr val="FFFFFF"/>
            </a:solidFill>
            <a:prstDash val="solid"/>
          </a:ln>
        </p:spPr>
      </p:sp>
      <p:pic>
        <p:nvPicPr>
          <p:cNvPr id="7" name="Image 0" descr="preencoded.png">    </p:cNvPr>
          <p:cNvPicPr>
            <a:picLocks noChangeAspect="1"/>
          </p:cNvPicPr>
          <p:nvPr/>
        </p:nvPicPr>
        <p:blipFill>
          <a:blip r:embed="rId1"/>
          <a:stretch>
            <a:fillRect/>
          </a:stretch>
        </p:blipFill>
        <p:spPr>
          <a:xfrm>
            <a:off x="508406" y="2803550"/>
            <a:ext cx="263347" cy="263347"/>
          </a:xfrm>
          <a:prstGeom prst="rect">
            <a:avLst/>
          </a:prstGeom>
        </p:spPr>
      </p:pic>
      <p:sp>
        <p:nvSpPr>
          <p:cNvPr id="8" name="Text 5"/>
          <p:cNvSpPr/>
          <p:nvPr/>
        </p:nvSpPr>
        <p:spPr>
          <a:xfrm>
            <a:off x="960120" y="2788920"/>
            <a:ext cx="7699248" cy="475488"/>
          </a:xfrm>
          <a:prstGeom prst="rect">
            <a:avLst/>
          </a:prstGeom>
          <a:noFill/>
          <a:ln/>
        </p:spPr>
        <p:txBody>
          <a:bodyPr wrap="square" lIns="0" tIns="0" rIns="0" bIns="0" rtlCol="0" anchor="ctr"/>
          <a:lstStyle/>
          <a:p>
            <a:pPr algn="l" indent="0" marL="0">
              <a:buNone/>
            </a:pPr>
            <a:r>
              <a:rPr lang="en-US" sz="1250" dirty="0">
                <a:solidFill>
                  <a:srgbClr val="CCCCCC"/>
                </a:solidFill>
                <a:latin typeface="Calibri" pitchFamily="34" charset="0"/>
                <a:ea typeface="Calibri" pitchFamily="34" charset="-122"/>
                <a:cs typeface="Calibri" pitchFamily="34" charset="-120"/>
              </a:rPr>
              <a:t>Amapiano, Afrohouse and QGom are streaming billions of plays globally — every note of it rooted in South African culture.</a:t>
            </a:r>
            <a:endParaRPr lang="en-US" sz="1250" dirty="0"/>
          </a:p>
        </p:txBody>
      </p:sp>
      <p:sp>
        <p:nvSpPr>
          <p:cNvPr id="9" name="Shape 6"/>
          <p:cNvSpPr/>
          <p:nvPr/>
        </p:nvSpPr>
        <p:spPr>
          <a:xfrm>
            <a:off x="457200" y="3319272"/>
            <a:ext cx="365760" cy="365760"/>
          </a:xfrm>
          <a:prstGeom prst="ellipse">
            <a:avLst/>
          </a:prstGeom>
          <a:solidFill>
            <a:srgbClr val="C9A84C"/>
          </a:solidFill>
          <a:ln w="12700">
            <a:solidFill>
              <a:srgbClr val="FFFFFF"/>
            </a:solidFill>
            <a:prstDash val="solid"/>
          </a:ln>
        </p:spPr>
      </p:sp>
      <p:pic>
        <p:nvPicPr>
          <p:cNvPr id="10" name="Image 1" descr="preencoded.png">    </p:cNvPr>
          <p:cNvPicPr>
            <a:picLocks noChangeAspect="1"/>
          </p:cNvPicPr>
          <p:nvPr/>
        </p:nvPicPr>
        <p:blipFill>
          <a:blip r:embed="rId2"/>
          <a:stretch>
            <a:fillRect/>
          </a:stretch>
        </p:blipFill>
        <p:spPr>
          <a:xfrm>
            <a:off x="508406" y="3370478"/>
            <a:ext cx="263347" cy="263347"/>
          </a:xfrm>
          <a:prstGeom prst="rect">
            <a:avLst/>
          </a:prstGeom>
        </p:spPr>
      </p:pic>
      <p:sp>
        <p:nvSpPr>
          <p:cNvPr id="11" name="Text 7"/>
          <p:cNvSpPr/>
          <p:nvPr/>
        </p:nvSpPr>
        <p:spPr>
          <a:xfrm>
            <a:off x="960120" y="3355848"/>
            <a:ext cx="7699248" cy="475488"/>
          </a:xfrm>
          <a:prstGeom prst="rect">
            <a:avLst/>
          </a:prstGeom>
          <a:noFill/>
          <a:ln/>
        </p:spPr>
        <p:txBody>
          <a:bodyPr wrap="square" lIns="0" tIns="0" rIns="0" bIns="0" rtlCol="0" anchor="ctr"/>
          <a:lstStyle/>
          <a:p>
            <a:pPr algn="l" indent="0" marL="0">
              <a:buNone/>
            </a:pPr>
            <a:r>
              <a:rPr lang="en-US" sz="1250" dirty="0">
                <a:solidFill>
                  <a:srgbClr val="CCCCCC"/>
                </a:solidFill>
                <a:latin typeface="Calibri" pitchFamily="34" charset="0"/>
                <a:ea typeface="Calibri" pitchFamily="34" charset="-122"/>
                <a:cs typeface="Calibri" pitchFamily="34" charset="-120"/>
              </a:rPr>
              <a:t>Europe and America stage the biggest African House showcases. The story of this music is being told by someone else, somewhere else.</a:t>
            </a:r>
            <a:endParaRPr lang="en-US" sz="1250" dirty="0"/>
          </a:p>
        </p:txBody>
      </p:sp>
      <p:sp>
        <p:nvSpPr>
          <p:cNvPr id="12" name="Shape 8"/>
          <p:cNvSpPr/>
          <p:nvPr/>
        </p:nvSpPr>
        <p:spPr>
          <a:xfrm>
            <a:off x="457200" y="3886200"/>
            <a:ext cx="365760" cy="365760"/>
          </a:xfrm>
          <a:prstGeom prst="ellipse">
            <a:avLst/>
          </a:prstGeom>
          <a:solidFill>
            <a:srgbClr val="C9A84C"/>
          </a:solidFill>
          <a:ln w="12700">
            <a:solidFill>
              <a:srgbClr val="FFFFFF"/>
            </a:solidFill>
            <a:prstDash val="solid"/>
          </a:ln>
        </p:spPr>
      </p:sp>
      <p:pic>
        <p:nvPicPr>
          <p:cNvPr id="13" name="Image 2" descr="preencoded.png">    </p:cNvPr>
          <p:cNvPicPr>
            <a:picLocks noChangeAspect="1"/>
          </p:cNvPicPr>
          <p:nvPr/>
        </p:nvPicPr>
        <p:blipFill>
          <a:blip r:embed="rId3"/>
          <a:stretch>
            <a:fillRect/>
          </a:stretch>
        </p:blipFill>
        <p:spPr>
          <a:xfrm>
            <a:off x="508406" y="3937406"/>
            <a:ext cx="263347" cy="263347"/>
          </a:xfrm>
          <a:prstGeom prst="rect">
            <a:avLst/>
          </a:prstGeom>
        </p:spPr>
      </p:pic>
      <p:sp>
        <p:nvSpPr>
          <p:cNvPr id="14" name="Text 9"/>
          <p:cNvSpPr/>
          <p:nvPr/>
        </p:nvSpPr>
        <p:spPr>
          <a:xfrm>
            <a:off x="960120" y="3922776"/>
            <a:ext cx="7699248" cy="475488"/>
          </a:xfrm>
          <a:prstGeom prst="rect">
            <a:avLst/>
          </a:prstGeom>
          <a:noFill/>
          <a:ln/>
        </p:spPr>
        <p:txBody>
          <a:bodyPr wrap="square" lIns="0" tIns="0" rIns="0" bIns="0" rtlCol="0" anchor="ctr"/>
          <a:lstStyle/>
          <a:p>
            <a:pPr algn="l" indent="0" marL="0">
              <a:buNone/>
            </a:pPr>
            <a:r>
              <a:rPr lang="en-US" sz="1250" dirty="0">
                <a:solidFill>
                  <a:srgbClr val="CCCCCC"/>
                </a:solidFill>
                <a:latin typeface="Calibri" pitchFamily="34" charset="0"/>
                <a:ea typeface="Calibri" pitchFamily="34" charset="-122"/>
                <a:cs typeface="Calibri" pitchFamily="34" charset="-120"/>
              </a:rPr>
              <a:t>ADW 2026 changes that — permanently. Cape Town. December. African House on home soil, at scale, for the world to see.</a:t>
            </a:r>
            <a:endParaRPr lang="en-US" sz="1250" dirty="0"/>
          </a:p>
        </p:txBody>
      </p:sp>
      <p:sp>
        <p:nvSpPr>
          <p:cNvPr id="15" name="Shape 10"/>
          <p:cNvSpPr/>
          <p:nvPr/>
        </p:nvSpPr>
        <p:spPr>
          <a:xfrm>
            <a:off x="457200" y="4453128"/>
            <a:ext cx="365760" cy="365760"/>
          </a:xfrm>
          <a:prstGeom prst="ellipse">
            <a:avLst/>
          </a:prstGeom>
          <a:solidFill>
            <a:srgbClr val="C9A84C"/>
          </a:solidFill>
          <a:ln w="12700">
            <a:solidFill>
              <a:srgbClr val="FFFFFF"/>
            </a:solidFill>
            <a:prstDash val="solid"/>
          </a:ln>
        </p:spPr>
      </p:sp>
      <p:pic>
        <p:nvPicPr>
          <p:cNvPr id="16" name="Image 3" descr="preencoded.png">    </p:cNvPr>
          <p:cNvPicPr>
            <a:picLocks noChangeAspect="1"/>
          </p:cNvPicPr>
          <p:nvPr/>
        </p:nvPicPr>
        <p:blipFill>
          <a:blip r:embed="rId4"/>
          <a:stretch>
            <a:fillRect/>
          </a:stretch>
        </p:blipFill>
        <p:spPr>
          <a:xfrm>
            <a:off x="508406" y="4504334"/>
            <a:ext cx="263347" cy="263347"/>
          </a:xfrm>
          <a:prstGeom prst="rect">
            <a:avLst/>
          </a:prstGeom>
        </p:spPr>
      </p:pic>
      <p:sp>
        <p:nvSpPr>
          <p:cNvPr id="17" name="Text 11"/>
          <p:cNvSpPr/>
          <p:nvPr/>
        </p:nvSpPr>
        <p:spPr>
          <a:xfrm>
            <a:off x="960120" y="4489704"/>
            <a:ext cx="7699248" cy="475488"/>
          </a:xfrm>
          <a:prstGeom prst="rect">
            <a:avLst/>
          </a:prstGeom>
          <a:noFill/>
          <a:ln/>
        </p:spPr>
        <p:txBody>
          <a:bodyPr wrap="square" lIns="0" tIns="0" rIns="0" bIns="0" rtlCol="0" anchor="ctr"/>
          <a:lstStyle/>
          <a:p>
            <a:pPr algn="l" indent="0" marL="0">
              <a:buNone/>
            </a:pPr>
            <a:r>
              <a:rPr lang="en-US" sz="1250" dirty="0">
                <a:solidFill>
                  <a:srgbClr val="CCCCCC"/>
                </a:solidFill>
                <a:latin typeface="Calibri" pitchFamily="34" charset="0"/>
                <a:ea typeface="Calibri" pitchFamily="34" charset="-122"/>
                <a:cs typeface="Calibri" pitchFamily="34" charset="-120"/>
              </a:rPr>
              <a:t>First Thursday Cape Town already draws 8,000+ people to Bree Street monthly. ADW takes over December's First Thursday — no manufactured audience needed.</a:t>
            </a:r>
            <a:endParaRPr lang="en-US" sz="12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0F1C2E"/>
        </a:solidFill>
      </p:bgPr>
    </p:bg>
    <p:spTree>
      <p:nvGrpSpPr>
        <p:cNvPr id="1" name=""/>
        <p:cNvGrpSpPr/>
        <p:nvPr/>
      </p:nvGrpSpPr>
      <p:grpSpPr>
        <a:xfrm>
          <a:off x="0" y="0"/>
          <a:ext cx="0" cy="0"/>
          <a:chOff x="0" y="0"/>
          <a:chExt cx="0" cy="0"/>
        </a:xfrm>
      </p:grpSpPr>
      <p:sp>
        <p:nvSpPr>
          <p:cNvPr id="2" name="Text 0"/>
          <p:cNvSpPr/>
          <p:nvPr/>
        </p:nvSpPr>
        <p:spPr>
          <a:xfrm>
            <a:off x="457200" y="320040"/>
            <a:ext cx="8229600" cy="256032"/>
          </a:xfrm>
          <a:prstGeom prst="rect">
            <a:avLst/>
          </a:prstGeom>
          <a:noFill/>
          <a:ln/>
        </p:spPr>
        <p:txBody>
          <a:bodyPr wrap="square" lIns="0" tIns="0" rIns="0" bIns="0" rtlCol="0" anchor="ctr"/>
          <a:lstStyle/>
          <a:p>
            <a:pPr algn="l" indent="0" marL="0">
              <a:buNone/>
            </a:pPr>
            <a:r>
              <a:rPr lang="en-US" sz="1000" b="1" spc="300" kern="0" dirty="0">
                <a:solidFill>
                  <a:srgbClr val="C9A84C"/>
                </a:solidFill>
                <a:latin typeface="Calibri" pitchFamily="34" charset="0"/>
                <a:ea typeface="Calibri" pitchFamily="34" charset="-122"/>
                <a:cs typeface="Calibri" pitchFamily="34" charset="-120"/>
              </a:rPr>
              <a:t>THE PROGRAMME</a:t>
            </a:r>
            <a:endParaRPr lang="en-US" sz="1000" dirty="0"/>
          </a:p>
        </p:txBody>
      </p:sp>
      <p:sp>
        <p:nvSpPr>
          <p:cNvPr id="3" name="Text 1"/>
          <p:cNvSpPr/>
          <p:nvPr/>
        </p:nvSpPr>
        <p:spPr>
          <a:xfrm>
            <a:off x="457200" y="658368"/>
            <a:ext cx="8229600" cy="548640"/>
          </a:xfrm>
          <a:prstGeom prst="rect">
            <a:avLst/>
          </a:prstGeom>
          <a:noFill/>
          <a:ln/>
        </p:spPr>
        <p:txBody>
          <a:bodyPr wrap="square" lIns="0" tIns="0" rIns="0" bIns="0" rtlCol="0" anchor="ctr"/>
          <a:lstStyle/>
          <a:p>
            <a:pPr algn="l" indent="0" marL="0">
              <a:buNone/>
            </a:pPr>
            <a:r>
              <a:rPr lang="en-US" sz="3200" b="1" dirty="0">
                <a:solidFill>
                  <a:srgbClr val="F5F5F5"/>
                </a:solidFill>
                <a:latin typeface="Calibri" pitchFamily="34" charset="0"/>
                <a:ea typeface="Calibri" pitchFamily="34" charset="-122"/>
                <a:cs typeface="Calibri" pitchFamily="34" charset="-120"/>
              </a:rPr>
              <a:t>4 nights. 15 venues. One city.</a:t>
            </a:r>
            <a:endParaRPr lang="en-US" sz="3200" dirty="0"/>
          </a:p>
        </p:txBody>
      </p:sp>
      <p:sp>
        <p:nvSpPr>
          <p:cNvPr id="4" name="Shape 2"/>
          <p:cNvSpPr/>
          <p:nvPr/>
        </p:nvSpPr>
        <p:spPr>
          <a:xfrm>
            <a:off x="457200" y="1417320"/>
            <a:ext cx="1993392" cy="3493008"/>
          </a:xfrm>
          <a:prstGeom prst="rect">
            <a:avLst/>
          </a:prstGeom>
          <a:solidFill>
            <a:srgbClr val="C81D2B"/>
          </a:solidFill>
          <a:ln w="12700">
            <a:solidFill>
              <a:srgbClr val="FFFFFF"/>
            </a:solidFill>
            <a:prstDash val="solid"/>
          </a:ln>
          <a:effectLst>
            <a:outerShdw sx="100000" sy="100000" kx="0" ky="0" algn="bl" rotWithShape="0" blurRad="152400" dist="50800" dir="8100000">
              <a:srgbClr val="000000">
                <a:alpha val="20000"/>
              </a:srgbClr>
            </a:outerShdw>
          </a:effectLst>
        </p:spPr>
      </p:sp>
      <p:sp>
        <p:nvSpPr>
          <p:cNvPr id="5" name="Shape 3"/>
          <p:cNvSpPr/>
          <p:nvPr/>
        </p:nvSpPr>
        <p:spPr>
          <a:xfrm>
            <a:off x="1179576" y="1508760"/>
            <a:ext cx="548640" cy="548640"/>
          </a:xfrm>
          <a:prstGeom prst="ellipse">
            <a:avLst/>
          </a:prstGeom>
          <a:solidFill>
            <a:srgbClr val="C9A84C"/>
          </a:solidFill>
          <a:ln w="12700">
            <a:solidFill>
              <a:srgbClr val="FFFFFF"/>
            </a:solidFill>
            <a:prstDash val="solid"/>
          </a:ln>
        </p:spPr>
      </p:sp>
      <p:sp>
        <p:nvSpPr>
          <p:cNvPr id="6" name="Text 4"/>
          <p:cNvSpPr/>
          <p:nvPr/>
        </p:nvSpPr>
        <p:spPr>
          <a:xfrm>
            <a:off x="1179576" y="1545336"/>
            <a:ext cx="548640" cy="475488"/>
          </a:xfrm>
          <a:prstGeom prst="rect">
            <a:avLst/>
          </a:prstGeom>
          <a:noFill/>
          <a:ln/>
        </p:spPr>
        <p:txBody>
          <a:bodyPr wrap="square" lIns="0" tIns="0" rIns="0" bIns="0" rtlCol="0" anchor="ctr"/>
          <a:lstStyle/>
          <a:p>
            <a:pPr algn="ctr" indent="0" marL="0">
              <a:buNone/>
            </a:pPr>
            <a:r>
              <a:rPr lang="en-US" sz="2000" b="1" dirty="0">
                <a:solidFill>
                  <a:srgbClr val="0A0E1A"/>
                </a:solidFill>
                <a:latin typeface="Calibri" pitchFamily="34" charset="0"/>
                <a:ea typeface="Calibri" pitchFamily="34" charset="-122"/>
                <a:cs typeface="Calibri" pitchFamily="34" charset="-120"/>
              </a:rPr>
              <a:t>1</a:t>
            </a:r>
            <a:endParaRPr lang="en-US" sz="2000" dirty="0"/>
          </a:p>
        </p:txBody>
      </p:sp>
      <p:sp>
        <p:nvSpPr>
          <p:cNvPr id="7" name="Text 5"/>
          <p:cNvSpPr/>
          <p:nvPr/>
        </p:nvSpPr>
        <p:spPr>
          <a:xfrm>
            <a:off x="566928" y="2212848"/>
            <a:ext cx="1773936" cy="237744"/>
          </a:xfrm>
          <a:prstGeom prst="rect">
            <a:avLst/>
          </a:prstGeom>
          <a:noFill/>
          <a:ln/>
        </p:spPr>
        <p:txBody>
          <a:bodyPr wrap="square" lIns="0" tIns="0" rIns="0" bIns="0" rtlCol="0" anchor="ctr"/>
          <a:lstStyle/>
          <a:p>
            <a:pPr algn="ctr" indent="0" marL="0">
              <a:buNone/>
            </a:pPr>
            <a:r>
              <a:rPr lang="en-US" sz="900" b="1" spc="200" kern="0" dirty="0">
                <a:solidFill>
                  <a:srgbClr val="C9A84C"/>
                </a:solidFill>
                <a:latin typeface="Calibri" pitchFamily="34" charset="0"/>
                <a:ea typeface="Calibri" pitchFamily="34" charset="-122"/>
                <a:cs typeface="Calibri" pitchFamily="34" charset="-120"/>
              </a:rPr>
              <a:t>THURSDAY</a:t>
            </a:r>
            <a:endParaRPr lang="en-US" sz="900" dirty="0"/>
          </a:p>
        </p:txBody>
      </p:sp>
      <p:sp>
        <p:nvSpPr>
          <p:cNvPr id="8" name="Text 6"/>
          <p:cNvSpPr/>
          <p:nvPr/>
        </p:nvSpPr>
        <p:spPr>
          <a:xfrm>
            <a:off x="566928" y="2423160"/>
            <a:ext cx="1773936" cy="658368"/>
          </a:xfrm>
          <a:prstGeom prst="rect">
            <a:avLst/>
          </a:prstGeom>
          <a:noFill/>
          <a:ln/>
        </p:spPr>
        <p:txBody>
          <a:bodyPr wrap="square" lIns="0" tIns="0" rIns="0" bIns="0" rtlCol="0" anchor="ctr"/>
          <a:lstStyle/>
          <a:p>
            <a:pPr algn="ctr" indent="0" marL="0">
              <a:buNone/>
            </a:pPr>
            <a:r>
              <a:rPr lang="en-US" sz="1300" b="1" dirty="0">
                <a:solidFill>
                  <a:srgbClr val="F5F5F5"/>
                </a:solidFill>
                <a:latin typeface="Calibri" pitchFamily="34" charset="0"/>
                <a:ea typeface="Calibri" pitchFamily="34" charset="-122"/>
                <a:cs typeface="Calibri" pitchFamily="34" charset="-120"/>
              </a:rPr>
              <a:t>First Thursday</a:t>
            </a:r>
            <a:endParaRPr lang="en-US" sz="1300" dirty="0"/>
          </a:p>
          <a:p>
            <a:pPr algn="ctr" indent="0" marL="0">
              <a:buNone/>
            </a:pPr>
            <a:r>
              <a:rPr lang="en-US" sz="1300" b="1" dirty="0">
                <a:solidFill>
                  <a:srgbClr val="F5F5F5"/>
                </a:solidFill>
                <a:latin typeface="Calibri" pitchFamily="34" charset="0"/>
                <a:ea typeface="Calibri" pitchFamily="34" charset="-122"/>
                <a:cs typeface="Calibri" pitchFamily="34" charset="-120"/>
              </a:rPr>
              <a:t>Takeover</a:t>
            </a:r>
            <a:endParaRPr lang="en-US" sz="1300" dirty="0"/>
          </a:p>
        </p:txBody>
      </p:sp>
      <p:sp>
        <p:nvSpPr>
          <p:cNvPr id="9" name="Text 7"/>
          <p:cNvSpPr/>
          <p:nvPr/>
        </p:nvSpPr>
        <p:spPr>
          <a:xfrm>
            <a:off x="566928" y="3063240"/>
            <a:ext cx="1773936" cy="292608"/>
          </a:xfrm>
          <a:prstGeom prst="rect">
            <a:avLst/>
          </a:prstGeom>
          <a:noFill/>
          <a:ln/>
        </p:spPr>
        <p:txBody>
          <a:bodyPr wrap="square" lIns="0" tIns="0" rIns="0" bIns="0" rtlCol="0" anchor="ctr"/>
          <a:lstStyle/>
          <a:p>
            <a:pPr algn="ctr" indent="0" marL="0">
              <a:buNone/>
            </a:pPr>
            <a:r>
              <a:rPr lang="en-US" sz="900" i="1" dirty="0">
                <a:solidFill>
                  <a:srgbClr val="CCCCCC"/>
                </a:solidFill>
                <a:latin typeface="Calibri" pitchFamily="34" charset="0"/>
                <a:ea typeface="Calibri" pitchFamily="34" charset="-122"/>
                <a:cs typeface="Calibri" pitchFamily="34" charset="-120"/>
              </a:rPr>
              <a:t>Opening Night · Bree Street &amp; beyond</a:t>
            </a:r>
            <a:endParaRPr lang="en-US" sz="900" dirty="0"/>
          </a:p>
        </p:txBody>
      </p:sp>
      <p:sp>
        <p:nvSpPr>
          <p:cNvPr id="10" name="Shape 8"/>
          <p:cNvSpPr/>
          <p:nvPr/>
        </p:nvSpPr>
        <p:spPr>
          <a:xfrm>
            <a:off x="594360" y="3401568"/>
            <a:ext cx="1719072" cy="18288"/>
          </a:xfrm>
          <a:prstGeom prst="rect">
            <a:avLst/>
          </a:prstGeom>
          <a:solidFill>
            <a:srgbClr val="FFFFFF"/>
          </a:solidFill>
          <a:ln w="12700">
            <a:solidFill>
              <a:srgbClr val="FFFFFF"/>
            </a:solidFill>
            <a:prstDash val="solid"/>
          </a:ln>
        </p:spPr>
      </p:sp>
      <p:pic>
        <p:nvPicPr>
          <p:cNvPr id="11" name="Image 0" descr="preencoded.png">    </p:cNvPr>
          <p:cNvPicPr>
            <a:picLocks noChangeAspect="1"/>
          </p:cNvPicPr>
          <p:nvPr/>
        </p:nvPicPr>
        <p:blipFill>
          <a:blip r:embed="rId1"/>
          <a:stretch>
            <a:fillRect/>
          </a:stretch>
        </p:blipFill>
        <p:spPr>
          <a:xfrm>
            <a:off x="621792" y="3511296"/>
            <a:ext cx="146304" cy="146304"/>
          </a:xfrm>
          <a:prstGeom prst="rect">
            <a:avLst/>
          </a:prstGeom>
        </p:spPr>
      </p:pic>
      <p:sp>
        <p:nvSpPr>
          <p:cNvPr id="12" name="Text 9"/>
          <p:cNvSpPr/>
          <p:nvPr/>
        </p:nvSpPr>
        <p:spPr>
          <a:xfrm>
            <a:off x="841248" y="3493008"/>
            <a:ext cx="1499616" cy="256032"/>
          </a:xfrm>
          <a:prstGeom prst="rect">
            <a:avLst/>
          </a:prstGeom>
          <a:noFill/>
          <a:ln/>
        </p:spPr>
        <p:txBody>
          <a:bodyPr wrap="square" lIns="0" tIns="0" rIns="0" bIns="0" rtlCol="0" anchor="ctr"/>
          <a:lstStyle/>
          <a:p>
            <a:pPr algn="l" indent="0" marL="0">
              <a:buNone/>
            </a:pPr>
            <a:r>
              <a:rPr lang="en-US" sz="900" dirty="0">
                <a:solidFill>
                  <a:srgbClr val="CCCCCC"/>
                </a:solidFill>
                <a:latin typeface="Calibri" pitchFamily="34" charset="0"/>
                <a:ea typeface="Calibri" pitchFamily="34" charset="-122"/>
                <a:cs typeface="Calibri" pitchFamily="34" charset="-120"/>
              </a:rPr>
              <a:t>ADW hijacks First Thursday CT</a:t>
            </a:r>
            <a:endParaRPr lang="en-US" sz="900" dirty="0"/>
          </a:p>
        </p:txBody>
      </p:sp>
      <p:pic>
        <p:nvPicPr>
          <p:cNvPr id="13" name="Image 1" descr="preencoded.png">    </p:cNvPr>
          <p:cNvPicPr>
            <a:picLocks noChangeAspect="1"/>
          </p:cNvPicPr>
          <p:nvPr/>
        </p:nvPicPr>
        <p:blipFill>
          <a:blip r:embed="rId2"/>
          <a:stretch>
            <a:fillRect/>
          </a:stretch>
        </p:blipFill>
        <p:spPr>
          <a:xfrm>
            <a:off x="621792" y="3813048"/>
            <a:ext cx="146304" cy="146304"/>
          </a:xfrm>
          <a:prstGeom prst="rect">
            <a:avLst/>
          </a:prstGeom>
        </p:spPr>
      </p:pic>
      <p:sp>
        <p:nvSpPr>
          <p:cNvPr id="14" name="Text 10"/>
          <p:cNvSpPr/>
          <p:nvPr/>
        </p:nvSpPr>
        <p:spPr>
          <a:xfrm>
            <a:off x="841248" y="3794760"/>
            <a:ext cx="1499616" cy="256032"/>
          </a:xfrm>
          <a:prstGeom prst="rect">
            <a:avLst/>
          </a:prstGeom>
          <a:noFill/>
          <a:ln/>
        </p:spPr>
        <p:txBody>
          <a:bodyPr wrap="square" lIns="0" tIns="0" rIns="0" bIns="0" rtlCol="0" anchor="ctr"/>
          <a:lstStyle/>
          <a:p>
            <a:pPr algn="l" indent="0" marL="0">
              <a:buNone/>
            </a:pPr>
            <a:r>
              <a:rPr lang="en-US" sz="900" dirty="0">
                <a:solidFill>
                  <a:srgbClr val="CCCCCC"/>
                </a:solidFill>
                <a:latin typeface="Calibri" pitchFamily="34" charset="0"/>
                <a:ea typeface="Calibri" pitchFamily="34" charset="-122"/>
                <a:cs typeface="Calibri" pitchFamily="34" charset="-120"/>
              </a:rPr>
              <a:t>8,000+ existing audience</a:t>
            </a:r>
            <a:endParaRPr lang="en-US" sz="900" dirty="0"/>
          </a:p>
        </p:txBody>
      </p:sp>
      <p:pic>
        <p:nvPicPr>
          <p:cNvPr id="15" name="Image 2" descr="preencoded.png">    </p:cNvPr>
          <p:cNvPicPr>
            <a:picLocks noChangeAspect="1"/>
          </p:cNvPicPr>
          <p:nvPr/>
        </p:nvPicPr>
        <p:blipFill>
          <a:blip r:embed="rId3"/>
          <a:stretch>
            <a:fillRect/>
          </a:stretch>
        </p:blipFill>
        <p:spPr>
          <a:xfrm>
            <a:off x="621792" y="4114800"/>
            <a:ext cx="146304" cy="146304"/>
          </a:xfrm>
          <a:prstGeom prst="rect">
            <a:avLst/>
          </a:prstGeom>
        </p:spPr>
      </p:pic>
      <p:sp>
        <p:nvSpPr>
          <p:cNvPr id="16" name="Text 11"/>
          <p:cNvSpPr/>
          <p:nvPr/>
        </p:nvSpPr>
        <p:spPr>
          <a:xfrm>
            <a:off x="841248" y="4096512"/>
            <a:ext cx="1499616" cy="256032"/>
          </a:xfrm>
          <a:prstGeom prst="rect">
            <a:avLst/>
          </a:prstGeom>
          <a:noFill/>
          <a:ln/>
        </p:spPr>
        <p:txBody>
          <a:bodyPr wrap="square" lIns="0" tIns="0" rIns="0" bIns="0" rtlCol="0" anchor="ctr"/>
          <a:lstStyle/>
          <a:p>
            <a:pPr algn="l" indent="0" marL="0">
              <a:buNone/>
            </a:pPr>
            <a:r>
              <a:rPr lang="en-US" sz="900" dirty="0">
                <a:solidFill>
                  <a:srgbClr val="CCCCCC"/>
                </a:solidFill>
                <a:latin typeface="Calibri" pitchFamily="34" charset="0"/>
                <a:ea typeface="Calibri" pitchFamily="34" charset="-122"/>
                <a:cs typeface="Calibri" pitchFamily="34" charset="-120"/>
              </a:rPr>
              <a:t>Headline DJ · Opening ceremony</a:t>
            </a:r>
            <a:endParaRPr lang="en-US" sz="900" dirty="0"/>
          </a:p>
        </p:txBody>
      </p:sp>
      <p:pic>
        <p:nvPicPr>
          <p:cNvPr id="17" name="Image 3" descr="preencoded.png">    </p:cNvPr>
          <p:cNvPicPr>
            <a:picLocks noChangeAspect="1"/>
          </p:cNvPicPr>
          <p:nvPr/>
        </p:nvPicPr>
        <p:blipFill>
          <a:blip r:embed="rId4"/>
          <a:stretch>
            <a:fillRect/>
          </a:stretch>
        </p:blipFill>
        <p:spPr>
          <a:xfrm>
            <a:off x="621792" y="4416552"/>
            <a:ext cx="146304" cy="146304"/>
          </a:xfrm>
          <a:prstGeom prst="rect">
            <a:avLst/>
          </a:prstGeom>
        </p:spPr>
      </p:pic>
      <p:sp>
        <p:nvSpPr>
          <p:cNvPr id="18" name="Text 12"/>
          <p:cNvSpPr/>
          <p:nvPr/>
        </p:nvSpPr>
        <p:spPr>
          <a:xfrm>
            <a:off x="841248" y="4398264"/>
            <a:ext cx="1499616" cy="256032"/>
          </a:xfrm>
          <a:prstGeom prst="rect">
            <a:avLst/>
          </a:prstGeom>
          <a:noFill/>
          <a:ln/>
        </p:spPr>
        <p:txBody>
          <a:bodyPr wrap="square" lIns="0" tIns="0" rIns="0" bIns="0" rtlCol="0" anchor="ctr"/>
          <a:lstStyle/>
          <a:p>
            <a:pPr algn="l" indent="0" marL="0">
              <a:buNone/>
            </a:pPr>
            <a:r>
              <a:rPr lang="en-US" sz="900" dirty="0">
                <a:solidFill>
                  <a:srgbClr val="CCCCCC"/>
                </a:solidFill>
                <a:latin typeface="Calibri" pitchFamily="34" charset="0"/>
                <a:ea typeface="Calibri" pitchFamily="34" charset="-122"/>
                <a:cs typeface="Calibri" pitchFamily="34" charset="-120"/>
              </a:rPr>
              <a:t>City-wide Afrohouse moment</a:t>
            </a:r>
            <a:endParaRPr lang="en-US" sz="900" dirty="0"/>
          </a:p>
        </p:txBody>
      </p:sp>
      <p:sp>
        <p:nvSpPr>
          <p:cNvPr id="19" name="Shape 13"/>
          <p:cNvSpPr/>
          <p:nvPr/>
        </p:nvSpPr>
        <p:spPr>
          <a:xfrm>
            <a:off x="2487168" y="1417320"/>
            <a:ext cx="1993392" cy="3493008"/>
          </a:xfrm>
          <a:prstGeom prst="rect">
            <a:avLst/>
          </a:prstGeom>
          <a:solidFill>
            <a:srgbClr val="162440"/>
          </a:solidFill>
          <a:ln w="12700">
            <a:solidFill>
              <a:srgbClr val="FFFFFF"/>
            </a:solidFill>
            <a:prstDash val="solid"/>
          </a:ln>
          <a:effectLst>
            <a:outerShdw sx="100000" sy="100000" kx="0" ky="0" algn="bl" rotWithShape="0" blurRad="152400" dist="50800" dir="8100000">
              <a:srgbClr val="000000">
                <a:alpha val="20000"/>
              </a:srgbClr>
            </a:outerShdw>
          </a:effectLst>
        </p:spPr>
      </p:sp>
      <p:sp>
        <p:nvSpPr>
          <p:cNvPr id="20" name="Shape 14"/>
          <p:cNvSpPr/>
          <p:nvPr/>
        </p:nvSpPr>
        <p:spPr>
          <a:xfrm>
            <a:off x="3209544" y="1508760"/>
            <a:ext cx="548640" cy="548640"/>
          </a:xfrm>
          <a:prstGeom prst="ellipse">
            <a:avLst/>
          </a:prstGeom>
          <a:solidFill>
            <a:srgbClr val="C9A84C"/>
          </a:solidFill>
          <a:ln w="12700">
            <a:solidFill>
              <a:srgbClr val="FFFFFF"/>
            </a:solidFill>
            <a:prstDash val="solid"/>
          </a:ln>
        </p:spPr>
      </p:sp>
      <p:sp>
        <p:nvSpPr>
          <p:cNvPr id="21" name="Text 15"/>
          <p:cNvSpPr/>
          <p:nvPr/>
        </p:nvSpPr>
        <p:spPr>
          <a:xfrm>
            <a:off x="3209544" y="1545336"/>
            <a:ext cx="548640" cy="475488"/>
          </a:xfrm>
          <a:prstGeom prst="rect">
            <a:avLst/>
          </a:prstGeom>
          <a:noFill/>
          <a:ln/>
        </p:spPr>
        <p:txBody>
          <a:bodyPr wrap="square" lIns="0" tIns="0" rIns="0" bIns="0" rtlCol="0" anchor="ctr"/>
          <a:lstStyle/>
          <a:p>
            <a:pPr algn="ctr" indent="0" marL="0">
              <a:buNone/>
            </a:pPr>
            <a:r>
              <a:rPr lang="en-US" sz="2000" b="1" dirty="0">
                <a:solidFill>
                  <a:srgbClr val="0A0E1A"/>
                </a:solidFill>
                <a:latin typeface="Calibri" pitchFamily="34" charset="0"/>
                <a:ea typeface="Calibri" pitchFamily="34" charset="-122"/>
                <a:cs typeface="Calibri" pitchFamily="34" charset="-120"/>
              </a:rPr>
              <a:t>2</a:t>
            </a:r>
            <a:endParaRPr lang="en-US" sz="2000" dirty="0"/>
          </a:p>
        </p:txBody>
      </p:sp>
      <p:sp>
        <p:nvSpPr>
          <p:cNvPr id="22" name="Text 16"/>
          <p:cNvSpPr/>
          <p:nvPr/>
        </p:nvSpPr>
        <p:spPr>
          <a:xfrm>
            <a:off x="2596896" y="2212848"/>
            <a:ext cx="1773936" cy="237744"/>
          </a:xfrm>
          <a:prstGeom prst="rect">
            <a:avLst/>
          </a:prstGeom>
          <a:noFill/>
          <a:ln/>
        </p:spPr>
        <p:txBody>
          <a:bodyPr wrap="square" lIns="0" tIns="0" rIns="0" bIns="0" rtlCol="0" anchor="ctr"/>
          <a:lstStyle/>
          <a:p>
            <a:pPr algn="ctr" indent="0" marL="0">
              <a:buNone/>
            </a:pPr>
            <a:r>
              <a:rPr lang="en-US" sz="900" b="1" spc="200" kern="0" dirty="0">
                <a:solidFill>
                  <a:srgbClr val="C9A84C"/>
                </a:solidFill>
                <a:latin typeface="Calibri" pitchFamily="34" charset="0"/>
                <a:ea typeface="Calibri" pitchFamily="34" charset="-122"/>
                <a:cs typeface="Calibri" pitchFamily="34" charset="-120"/>
              </a:rPr>
              <a:t>FRIDAY</a:t>
            </a:r>
            <a:endParaRPr lang="en-US" sz="900" dirty="0"/>
          </a:p>
        </p:txBody>
      </p:sp>
      <p:sp>
        <p:nvSpPr>
          <p:cNvPr id="23" name="Text 17"/>
          <p:cNvSpPr/>
          <p:nvPr/>
        </p:nvSpPr>
        <p:spPr>
          <a:xfrm>
            <a:off x="2596896" y="2423160"/>
            <a:ext cx="1773936" cy="658368"/>
          </a:xfrm>
          <a:prstGeom prst="rect">
            <a:avLst/>
          </a:prstGeom>
          <a:noFill/>
          <a:ln/>
        </p:spPr>
        <p:txBody>
          <a:bodyPr wrap="square" lIns="0" tIns="0" rIns="0" bIns="0" rtlCol="0" anchor="ctr"/>
          <a:lstStyle/>
          <a:p>
            <a:pPr algn="ctr" indent="0" marL="0">
              <a:buNone/>
            </a:pPr>
            <a:r>
              <a:rPr lang="en-US" sz="1300" b="1" dirty="0">
                <a:solidFill>
                  <a:srgbClr val="F5F5F5"/>
                </a:solidFill>
                <a:latin typeface="Calibri" pitchFamily="34" charset="0"/>
                <a:ea typeface="Calibri" pitchFamily="34" charset="-122"/>
                <a:cs typeface="Calibri" pitchFamily="34" charset="-120"/>
              </a:rPr>
              <a:t>The City</a:t>
            </a:r>
            <a:endParaRPr lang="en-US" sz="1300" dirty="0"/>
          </a:p>
          <a:p>
            <a:pPr algn="ctr" indent="0" marL="0">
              <a:buNone/>
            </a:pPr>
            <a:r>
              <a:rPr lang="en-US" sz="1300" b="1" dirty="0">
                <a:solidFill>
                  <a:srgbClr val="F5F5F5"/>
                </a:solidFill>
                <a:latin typeface="Calibri" pitchFamily="34" charset="0"/>
                <a:ea typeface="Calibri" pitchFamily="34" charset="-122"/>
                <a:cs typeface="Calibri" pitchFamily="34" charset="-120"/>
              </a:rPr>
              <a:t>Unleashed</a:t>
            </a:r>
            <a:endParaRPr lang="en-US" sz="1300" dirty="0"/>
          </a:p>
        </p:txBody>
      </p:sp>
      <p:sp>
        <p:nvSpPr>
          <p:cNvPr id="24" name="Text 18"/>
          <p:cNvSpPr/>
          <p:nvPr/>
        </p:nvSpPr>
        <p:spPr>
          <a:xfrm>
            <a:off x="2596896" y="3063240"/>
            <a:ext cx="1773936" cy="292608"/>
          </a:xfrm>
          <a:prstGeom prst="rect">
            <a:avLst/>
          </a:prstGeom>
          <a:noFill/>
          <a:ln/>
        </p:spPr>
        <p:txBody>
          <a:bodyPr wrap="square" lIns="0" tIns="0" rIns="0" bIns="0" rtlCol="0" anchor="ctr"/>
          <a:lstStyle/>
          <a:p>
            <a:pPr algn="ctr" indent="0" marL="0">
              <a:buNone/>
            </a:pPr>
            <a:r>
              <a:rPr lang="en-US" sz="900" i="1" dirty="0">
                <a:solidFill>
                  <a:srgbClr val="CCCCCC"/>
                </a:solidFill>
                <a:latin typeface="Calibri" pitchFamily="34" charset="0"/>
                <a:ea typeface="Calibri" pitchFamily="34" charset="-122"/>
                <a:cs typeface="Calibri" pitchFamily="34" charset="-120"/>
              </a:rPr>
              <a:t>5 venues · 5 shows · Cape Town</a:t>
            </a:r>
            <a:endParaRPr lang="en-US" sz="900" dirty="0"/>
          </a:p>
        </p:txBody>
      </p:sp>
      <p:sp>
        <p:nvSpPr>
          <p:cNvPr id="25" name="Shape 19"/>
          <p:cNvSpPr/>
          <p:nvPr/>
        </p:nvSpPr>
        <p:spPr>
          <a:xfrm>
            <a:off x="2624328" y="3401568"/>
            <a:ext cx="1719072" cy="18288"/>
          </a:xfrm>
          <a:prstGeom prst="rect">
            <a:avLst/>
          </a:prstGeom>
          <a:solidFill>
            <a:srgbClr val="FFFFFF"/>
          </a:solidFill>
          <a:ln w="12700">
            <a:solidFill>
              <a:srgbClr val="FFFFFF"/>
            </a:solidFill>
            <a:prstDash val="solid"/>
          </a:ln>
        </p:spPr>
      </p:sp>
      <p:pic>
        <p:nvPicPr>
          <p:cNvPr id="26" name="Image 4" descr="preencoded.png">    </p:cNvPr>
          <p:cNvPicPr>
            <a:picLocks noChangeAspect="1"/>
          </p:cNvPicPr>
          <p:nvPr/>
        </p:nvPicPr>
        <p:blipFill>
          <a:blip r:embed="rId5"/>
          <a:stretch>
            <a:fillRect/>
          </a:stretch>
        </p:blipFill>
        <p:spPr>
          <a:xfrm>
            <a:off x="2651760" y="3511296"/>
            <a:ext cx="146304" cy="146304"/>
          </a:xfrm>
          <a:prstGeom prst="rect">
            <a:avLst/>
          </a:prstGeom>
        </p:spPr>
      </p:pic>
      <p:sp>
        <p:nvSpPr>
          <p:cNvPr id="27" name="Text 20"/>
          <p:cNvSpPr/>
          <p:nvPr/>
        </p:nvSpPr>
        <p:spPr>
          <a:xfrm>
            <a:off x="2871216" y="3493008"/>
            <a:ext cx="1499616" cy="256032"/>
          </a:xfrm>
          <a:prstGeom prst="rect">
            <a:avLst/>
          </a:prstGeom>
          <a:noFill/>
          <a:ln/>
        </p:spPr>
        <p:txBody>
          <a:bodyPr wrap="square" lIns="0" tIns="0" rIns="0" bIns="0" rtlCol="0" anchor="ctr"/>
          <a:lstStyle/>
          <a:p>
            <a:pPr algn="l" indent="0" marL="0">
              <a:buNone/>
            </a:pPr>
            <a:r>
              <a:rPr lang="en-US" sz="900" dirty="0">
                <a:solidFill>
                  <a:srgbClr val="CCCCCC"/>
                </a:solidFill>
                <a:latin typeface="Calibri" pitchFamily="34" charset="0"/>
                <a:ea typeface="Calibri" pitchFamily="34" charset="-122"/>
                <a:cs typeface="Calibri" pitchFamily="34" charset="-120"/>
              </a:rPr>
              <a:t>Bo-Kaap · Woodstock · Sea Point</a:t>
            </a:r>
            <a:endParaRPr lang="en-US" sz="900" dirty="0"/>
          </a:p>
        </p:txBody>
      </p:sp>
      <p:pic>
        <p:nvPicPr>
          <p:cNvPr id="28" name="Image 5" descr="preencoded.png">    </p:cNvPr>
          <p:cNvPicPr>
            <a:picLocks noChangeAspect="1"/>
          </p:cNvPicPr>
          <p:nvPr/>
        </p:nvPicPr>
        <p:blipFill>
          <a:blip r:embed="rId6"/>
          <a:stretch>
            <a:fillRect/>
          </a:stretch>
        </p:blipFill>
        <p:spPr>
          <a:xfrm>
            <a:off x="2651760" y="3813048"/>
            <a:ext cx="146304" cy="146304"/>
          </a:xfrm>
          <a:prstGeom prst="rect">
            <a:avLst/>
          </a:prstGeom>
        </p:spPr>
      </p:pic>
      <p:sp>
        <p:nvSpPr>
          <p:cNvPr id="29" name="Text 21"/>
          <p:cNvSpPr/>
          <p:nvPr/>
        </p:nvSpPr>
        <p:spPr>
          <a:xfrm>
            <a:off x="2871216" y="3794760"/>
            <a:ext cx="1499616" cy="256032"/>
          </a:xfrm>
          <a:prstGeom prst="rect">
            <a:avLst/>
          </a:prstGeom>
          <a:noFill/>
          <a:ln/>
        </p:spPr>
        <p:txBody>
          <a:bodyPr wrap="square" lIns="0" tIns="0" rIns="0" bIns="0" rtlCol="0" anchor="ctr"/>
          <a:lstStyle/>
          <a:p>
            <a:pPr algn="l" indent="0" marL="0">
              <a:buNone/>
            </a:pPr>
            <a:r>
              <a:rPr lang="en-US" sz="900" dirty="0">
                <a:solidFill>
                  <a:srgbClr val="CCCCCC"/>
                </a:solidFill>
                <a:latin typeface="Calibri" pitchFamily="34" charset="0"/>
                <a:ea typeface="Calibri" pitchFamily="34" charset="-122"/>
                <a:cs typeface="Calibri" pitchFamily="34" charset="-120"/>
              </a:rPr>
              <a:t>De Waterkant · Gardens</a:t>
            </a:r>
            <a:endParaRPr lang="en-US" sz="900" dirty="0"/>
          </a:p>
        </p:txBody>
      </p:sp>
      <p:pic>
        <p:nvPicPr>
          <p:cNvPr id="30" name="Image 6" descr="preencoded.png">    </p:cNvPr>
          <p:cNvPicPr>
            <a:picLocks noChangeAspect="1"/>
          </p:cNvPicPr>
          <p:nvPr/>
        </p:nvPicPr>
        <p:blipFill>
          <a:blip r:embed="rId7"/>
          <a:stretch>
            <a:fillRect/>
          </a:stretch>
        </p:blipFill>
        <p:spPr>
          <a:xfrm>
            <a:off x="2651760" y="4114800"/>
            <a:ext cx="146304" cy="146304"/>
          </a:xfrm>
          <a:prstGeom prst="rect">
            <a:avLst/>
          </a:prstGeom>
        </p:spPr>
      </p:pic>
      <p:sp>
        <p:nvSpPr>
          <p:cNvPr id="31" name="Text 22"/>
          <p:cNvSpPr/>
          <p:nvPr/>
        </p:nvSpPr>
        <p:spPr>
          <a:xfrm>
            <a:off x="2871216" y="4096512"/>
            <a:ext cx="1499616" cy="256032"/>
          </a:xfrm>
          <a:prstGeom prst="rect">
            <a:avLst/>
          </a:prstGeom>
          <a:noFill/>
          <a:ln/>
        </p:spPr>
        <p:txBody>
          <a:bodyPr wrap="square" lIns="0" tIns="0" rIns="0" bIns="0" rtlCol="0" anchor="ctr"/>
          <a:lstStyle/>
          <a:p>
            <a:pPr algn="l" indent="0" marL="0">
              <a:buNone/>
            </a:pPr>
            <a:r>
              <a:rPr lang="en-US" sz="900" dirty="0">
                <a:solidFill>
                  <a:srgbClr val="CCCCCC"/>
                </a:solidFill>
                <a:latin typeface="Calibri" pitchFamily="34" charset="0"/>
                <a:ea typeface="Calibri" pitchFamily="34" charset="-122"/>
                <a:cs typeface="Calibri" pitchFamily="34" charset="-120"/>
              </a:rPr>
              <a:t>Headline acts at anchor venue</a:t>
            </a:r>
            <a:endParaRPr lang="en-US" sz="900" dirty="0"/>
          </a:p>
        </p:txBody>
      </p:sp>
      <p:pic>
        <p:nvPicPr>
          <p:cNvPr id="32" name="Image 7" descr="preencoded.png">    </p:cNvPr>
          <p:cNvPicPr>
            <a:picLocks noChangeAspect="1"/>
          </p:cNvPicPr>
          <p:nvPr/>
        </p:nvPicPr>
        <p:blipFill>
          <a:blip r:embed="rId8"/>
          <a:stretch>
            <a:fillRect/>
          </a:stretch>
        </p:blipFill>
        <p:spPr>
          <a:xfrm>
            <a:off x="2651760" y="4416552"/>
            <a:ext cx="146304" cy="146304"/>
          </a:xfrm>
          <a:prstGeom prst="rect">
            <a:avLst/>
          </a:prstGeom>
        </p:spPr>
      </p:pic>
      <p:sp>
        <p:nvSpPr>
          <p:cNvPr id="33" name="Text 23"/>
          <p:cNvSpPr/>
          <p:nvPr/>
        </p:nvSpPr>
        <p:spPr>
          <a:xfrm>
            <a:off x="2871216" y="4398264"/>
            <a:ext cx="1499616" cy="256032"/>
          </a:xfrm>
          <a:prstGeom prst="rect">
            <a:avLst/>
          </a:prstGeom>
          <a:noFill/>
          <a:ln/>
        </p:spPr>
        <p:txBody>
          <a:bodyPr wrap="square" lIns="0" tIns="0" rIns="0" bIns="0" rtlCol="0" anchor="ctr"/>
          <a:lstStyle/>
          <a:p>
            <a:pPr algn="l" indent="0" marL="0">
              <a:buNone/>
            </a:pPr>
            <a:r>
              <a:rPr lang="en-US" sz="900" dirty="0">
                <a:solidFill>
                  <a:srgbClr val="CCCCCC"/>
                </a:solidFill>
                <a:latin typeface="Calibri" pitchFamily="34" charset="0"/>
                <a:ea typeface="Calibri" pitchFamily="34" charset="-122"/>
                <a:cs typeface="Calibri" pitchFamily="34" charset="-120"/>
              </a:rPr>
              <a:t>Pop-up performances across the city</a:t>
            </a:r>
            <a:endParaRPr lang="en-US" sz="900" dirty="0"/>
          </a:p>
        </p:txBody>
      </p:sp>
      <p:sp>
        <p:nvSpPr>
          <p:cNvPr id="34" name="Shape 24"/>
          <p:cNvSpPr/>
          <p:nvPr/>
        </p:nvSpPr>
        <p:spPr>
          <a:xfrm>
            <a:off x="4517136" y="1417320"/>
            <a:ext cx="1993392" cy="3493008"/>
          </a:xfrm>
          <a:prstGeom prst="rect">
            <a:avLst/>
          </a:prstGeom>
          <a:solidFill>
            <a:srgbClr val="162440"/>
          </a:solidFill>
          <a:ln w="12700">
            <a:solidFill>
              <a:srgbClr val="FFFFFF"/>
            </a:solidFill>
            <a:prstDash val="solid"/>
          </a:ln>
          <a:effectLst>
            <a:outerShdw sx="100000" sy="100000" kx="0" ky="0" algn="bl" rotWithShape="0" blurRad="152400" dist="50800" dir="8100000">
              <a:srgbClr val="000000">
                <a:alpha val="20000"/>
              </a:srgbClr>
            </a:outerShdw>
          </a:effectLst>
        </p:spPr>
      </p:sp>
      <p:sp>
        <p:nvSpPr>
          <p:cNvPr id="35" name="Shape 25"/>
          <p:cNvSpPr/>
          <p:nvPr/>
        </p:nvSpPr>
        <p:spPr>
          <a:xfrm>
            <a:off x="5239512" y="1508760"/>
            <a:ext cx="548640" cy="548640"/>
          </a:xfrm>
          <a:prstGeom prst="ellipse">
            <a:avLst/>
          </a:prstGeom>
          <a:solidFill>
            <a:srgbClr val="C9A84C"/>
          </a:solidFill>
          <a:ln w="12700">
            <a:solidFill>
              <a:srgbClr val="FFFFFF"/>
            </a:solidFill>
            <a:prstDash val="solid"/>
          </a:ln>
        </p:spPr>
      </p:sp>
      <p:sp>
        <p:nvSpPr>
          <p:cNvPr id="36" name="Text 26"/>
          <p:cNvSpPr/>
          <p:nvPr/>
        </p:nvSpPr>
        <p:spPr>
          <a:xfrm>
            <a:off x="5239512" y="1545336"/>
            <a:ext cx="548640" cy="475488"/>
          </a:xfrm>
          <a:prstGeom prst="rect">
            <a:avLst/>
          </a:prstGeom>
          <a:noFill/>
          <a:ln/>
        </p:spPr>
        <p:txBody>
          <a:bodyPr wrap="square" lIns="0" tIns="0" rIns="0" bIns="0" rtlCol="0" anchor="ctr"/>
          <a:lstStyle/>
          <a:p>
            <a:pPr algn="ctr" indent="0" marL="0">
              <a:buNone/>
            </a:pPr>
            <a:r>
              <a:rPr lang="en-US" sz="2000" b="1" dirty="0">
                <a:solidFill>
                  <a:srgbClr val="0A0E1A"/>
                </a:solidFill>
                <a:latin typeface="Calibri" pitchFamily="34" charset="0"/>
                <a:ea typeface="Calibri" pitchFamily="34" charset="-122"/>
                <a:cs typeface="Calibri" pitchFamily="34" charset="-120"/>
              </a:rPr>
              <a:t>3</a:t>
            </a:r>
            <a:endParaRPr lang="en-US" sz="2000" dirty="0"/>
          </a:p>
        </p:txBody>
      </p:sp>
      <p:sp>
        <p:nvSpPr>
          <p:cNvPr id="37" name="Text 27"/>
          <p:cNvSpPr/>
          <p:nvPr/>
        </p:nvSpPr>
        <p:spPr>
          <a:xfrm>
            <a:off x="4626864" y="2212848"/>
            <a:ext cx="1773936" cy="237744"/>
          </a:xfrm>
          <a:prstGeom prst="rect">
            <a:avLst/>
          </a:prstGeom>
          <a:noFill/>
          <a:ln/>
        </p:spPr>
        <p:txBody>
          <a:bodyPr wrap="square" lIns="0" tIns="0" rIns="0" bIns="0" rtlCol="0" anchor="ctr"/>
          <a:lstStyle/>
          <a:p>
            <a:pPr algn="ctr" indent="0" marL="0">
              <a:buNone/>
            </a:pPr>
            <a:r>
              <a:rPr lang="en-US" sz="900" b="1" spc="200" kern="0" dirty="0">
                <a:solidFill>
                  <a:srgbClr val="C9A84C"/>
                </a:solidFill>
                <a:latin typeface="Calibri" pitchFamily="34" charset="0"/>
                <a:ea typeface="Calibri" pitchFamily="34" charset="-122"/>
                <a:cs typeface="Calibri" pitchFamily="34" charset="-120"/>
              </a:rPr>
              <a:t>SATURDAY</a:t>
            </a:r>
            <a:endParaRPr lang="en-US" sz="900" dirty="0"/>
          </a:p>
        </p:txBody>
      </p:sp>
      <p:sp>
        <p:nvSpPr>
          <p:cNvPr id="38" name="Text 28"/>
          <p:cNvSpPr/>
          <p:nvPr/>
        </p:nvSpPr>
        <p:spPr>
          <a:xfrm>
            <a:off x="4626864" y="2423160"/>
            <a:ext cx="1773936" cy="658368"/>
          </a:xfrm>
          <a:prstGeom prst="rect">
            <a:avLst/>
          </a:prstGeom>
          <a:noFill/>
          <a:ln/>
        </p:spPr>
        <p:txBody>
          <a:bodyPr wrap="square" lIns="0" tIns="0" rIns="0" bIns="0" rtlCol="0" anchor="ctr"/>
          <a:lstStyle/>
          <a:p>
            <a:pPr algn="ctr" indent="0" marL="0">
              <a:buNone/>
            </a:pPr>
            <a:r>
              <a:rPr lang="en-US" sz="1300" b="1" dirty="0">
                <a:solidFill>
                  <a:srgbClr val="F5F5F5"/>
                </a:solidFill>
                <a:latin typeface="Calibri" pitchFamily="34" charset="0"/>
                <a:ea typeface="Calibri" pitchFamily="34" charset="-122"/>
                <a:cs typeface="Calibri" pitchFamily="34" charset="-120"/>
              </a:rPr>
              <a:t>The Experiential</a:t>
            </a:r>
            <a:endParaRPr lang="en-US" sz="1300" dirty="0"/>
          </a:p>
          <a:p>
            <a:pPr algn="ctr" indent="0" marL="0">
              <a:buNone/>
            </a:pPr>
            <a:r>
              <a:rPr lang="en-US" sz="1300" b="1" dirty="0">
                <a:solidFill>
                  <a:srgbClr val="F5F5F5"/>
                </a:solidFill>
                <a:latin typeface="Calibri" pitchFamily="34" charset="0"/>
                <a:ea typeface="Calibri" pitchFamily="34" charset="-122"/>
                <a:cs typeface="Calibri" pitchFamily="34" charset="-120"/>
              </a:rPr>
              <a:t>Day</a:t>
            </a:r>
            <a:endParaRPr lang="en-US" sz="1300" dirty="0"/>
          </a:p>
        </p:txBody>
      </p:sp>
      <p:sp>
        <p:nvSpPr>
          <p:cNvPr id="39" name="Text 29"/>
          <p:cNvSpPr/>
          <p:nvPr/>
        </p:nvSpPr>
        <p:spPr>
          <a:xfrm>
            <a:off x="4626864" y="3063240"/>
            <a:ext cx="1773936" cy="292608"/>
          </a:xfrm>
          <a:prstGeom prst="rect">
            <a:avLst/>
          </a:prstGeom>
          <a:noFill/>
          <a:ln/>
        </p:spPr>
        <p:txBody>
          <a:bodyPr wrap="square" lIns="0" tIns="0" rIns="0" bIns="0" rtlCol="0" anchor="ctr"/>
          <a:lstStyle/>
          <a:p>
            <a:pPr algn="ctr" indent="0" marL="0">
              <a:buNone/>
            </a:pPr>
            <a:r>
              <a:rPr lang="en-US" sz="900" i="1" dirty="0">
                <a:solidFill>
                  <a:srgbClr val="CCCCCC"/>
                </a:solidFill>
                <a:latin typeface="Calibri" pitchFamily="34" charset="0"/>
                <a:ea typeface="Calibri" pitchFamily="34" charset="-122"/>
                <a:cs typeface="Calibri" pitchFamily="34" charset="-120"/>
              </a:rPr>
              <a:t>5 venues + Premium Experiences</a:t>
            </a:r>
            <a:endParaRPr lang="en-US" sz="900" dirty="0"/>
          </a:p>
        </p:txBody>
      </p:sp>
      <p:sp>
        <p:nvSpPr>
          <p:cNvPr id="40" name="Shape 30"/>
          <p:cNvSpPr/>
          <p:nvPr/>
        </p:nvSpPr>
        <p:spPr>
          <a:xfrm>
            <a:off x="4654296" y="3401568"/>
            <a:ext cx="1719072" cy="18288"/>
          </a:xfrm>
          <a:prstGeom prst="rect">
            <a:avLst/>
          </a:prstGeom>
          <a:solidFill>
            <a:srgbClr val="FFFFFF"/>
          </a:solidFill>
          <a:ln w="12700">
            <a:solidFill>
              <a:srgbClr val="FFFFFF"/>
            </a:solidFill>
            <a:prstDash val="solid"/>
          </a:ln>
        </p:spPr>
      </p:sp>
      <p:pic>
        <p:nvPicPr>
          <p:cNvPr id="41" name="Image 8" descr="preencoded.png">    </p:cNvPr>
          <p:cNvPicPr>
            <a:picLocks noChangeAspect="1"/>
          </p:cNvPicPr>
          <p:nvPr/>
        </p:nvPicPr>
        <p:blipFill>
          <a:blip r:embed="rId9"/>
          <a:stretch>
            <a:fillRect/>
          </a:stretch>
        </p:blipFill>
        <p:spPr>
          <a:xfrm>
            <a:off x="4681728" y="3511296"/>
            <a:ext cx="146304" cy="146304"/>
          </a:xfrm>
          <a:prstGeom prst="rect">
            <a:avLst/>
          </a:prstGeom>
        </p:spPr>
      </p:pic>
      <p:sp>
        <p:nvSpPr>
          <p:cNvPr id="42" name="Text 31"/>
          <p:cNvSpPr/>
          <p:nvPr/>
        </p:nvSpPr>
        <p:spPr>
          <a:xfrm>
            <a:off x="4901184" y="3493008"/>
            <a:ext cx="1499616" cy="256032"/>
          </a:xfrm>
          <a:prstGeom prst="rect">
            <a:avLst/>
          </a:prstGeom>
          <a:noFill/>
          <a:ln/>
        </p:spPr>
        <p:txBody>
          <a:bodyPr wrap="square" lIns="0" tIns="0" rIns="0" bIns="0" rtlCol="0" anchor="ctr"/>
          <a:lstStyle/>
          <a:p>
            <a:pPr algn="l" indent="0" marL="0">
              <a:buNone/>
            </a:pPr>
            <a:r>
              <a:rPr lang="en-US" sz="900" dirty="0">
                <a:solidFill>
                  <a:srgbClr val="CCCCCC"/>
                </a:solidFill>
                <a:latin typeface="Calibri" pitchFamily="34" charset="0"/>
                <a:ea typeface="Calibri" pitchFamily="34" charset="-122"/>
                <a:cs typeface="Calibri" pitchFamily="34" charset="-120"/>
              </a:rPr>
              <a:t>5 shows across the city</a:t>
            </a:r>
            <a:endParaRPr lang="en-US" sz="900" dirty="0"/>
          </a:p>
        </p:txBody>
      </p:sp>
      <p:pic>
        <p:nvPicPr>
          <p:cNvPr id="43" name="Image 9" descr="preencoded.png">    </p:cNvPr>
          <p:cNvPicPr>
            <a:picLocks noChangeAspect="1"/>
          </p:cNvPicPr>
          <p:nvPr/>
        </p:nvPicPr>
        <p:blipFill>
          <a:blip r:embed="rId10"/>
          <a:stretch>
            <a:fillRect/>
          </a:stretch>
        </p:blipFill>
        <p:spPr>
          <a:xfrm>
            <a:off x="4681728" y="3813048"/>
            <a:ext cx="146304" cy="146304"/>
          </a:xfrm>
          <a:prstGeom prst="rect">
            <a:avLst/>
          </a:prstGeom>
        </p:spPr>
      </p:pic>
      <p:sp>
        <p:nvSpPr>
          <p:cNvPr id="44" name="Text 32"/>
          <p:cNvSpPr/>
          <p:nvPr/>
        </p:nvSpPr>
        <p:spPr>
          <a:xfrm>
            <a:off x="4901184" y="3794760"/>
            <a:ext cx="1499616" cy="256032"/>
          </a:xfrm>
          <a:prstGeom prst="rect">
            <a:avLst/>
          </a:prstGeom>
          <a:noFill/>
          <a:ln/>
        </p:spPr>
        <p:txBody>
          <a:bodyPr wrap="square" lIns="0" tIns="0" rIns="0" bIns="0" rtlCol="0" anchor="ctr"/>
          <a:lstStyle/>
          <a:p>
            <a:pPr algn="l" indent="0" marL="0">
              <a:buNone/>
            </a:pPr>
            <a:r>
              <a:rPr lang="en-US" sz="900" dirty="0">
                <a:solidFill>
                  <a:srgbClr val="CCCCCC"/>
                </a:solidFill>
                <a:latin typeface="Calibri" pitchFamily="34" charset="0"/>
                <a:ea typeface="Calibri" pitchFamily="34" charset="-122"/>
                <a:cs typeface="Calibri" pitchFamily="34" charset="-120"/>
              </a:rPr>
              <a:t>Wine Farm: Constantia/Franschhoek</a:t>
            </a:r>
            <a:endParaRPr lang="en-US" sz="900" dirty="0"/>
          </a:p>
        </p:txBody>
      </p:sp>
      <p:pic>
        <p:nvPicPr>
          <p:cNvPr id="45" name="Image 10" descr="preencoded.png">    </p:cNvPr>
          <p:cNvPicPr>
            <a:picLocks noChangeAspect="1"/>
          </p:cNvPicPr>
          <p:nvPr/>
        </p:nvPicPr>
        <p:blipFill>
          <a:blip r:embed="rId11"/>
          <a:stretch>
            <a:fillRect/>
          </a:stretch>
        </p:blipFill>
        <p:spPr>
          <a:xfrm>
            <a:off x="4681728" y="4114800"/>
            <a:ext cx="146304" cy="146304"/>
          </a:xfrm>
          <a:prstGeom prst="rect">
            <a:avLst/>
          </a:prstGeom>
        </p:spPr>
      </p:pic>
      <p:sp>
        <p:nvSpPr>
          <p:cNvPr id="46" name="Text 33"/>
          <p:cNvSpPr/>
          <p:nvPr/>
        </p:nvSpPr>
        <p:spPr>
          <a:xfrm>
            <a:off x="4901184" y="4096512"/>
            <a:ext cx="1499616" cy="256032"/>
          </a:xfrm>
          <a:prstGeom prst="rect">
            <a:avLst/>
          </a:prstGeom>
          <a:noFill/>
          <a:ln/>
        </p:spPr>
        <p:txBody>
          <a:bodyPr wrap="square" lIns="0" tIns="0" rIns="0" bIns="0" rtlCol="0" anchor="ctr"/>
          <a:lstStyle/>
          <a:p>
            <a:pPr algn="l" indent="0" marL="0">
              <a:buNone/>
            </a:pPr>
            <a:r>
              <a:rPr lang="en-US" sz="900" dirty="0">
                <a:solidFill>
                  <a:srgbClr val="CCCCCC"/>
                </a:solidFill>
                <a:latin typeface="Calibri" pitchFamily="34" charset="0"/>
                <a:ea typeface="Calibri" pitchFamily="34" charset="-122"/>
                <a:cs typeface="Calibri" pitchFamily="34" charset="-120"/>
              </a:rPr>
              <a:t>Yacht Party: Table Bay sunset</a:t>
            </a:r>
            <a:endParaRPr lang="en-US" sz="900" dirty="0"/>
          </a:p>
        </p:txBody>
      </p:sp>
      <p:pic>
        <p:nvPicPr>
          <p:cNvPr id="47" name="Image 11" descr="preencoded.png">    </p:cNvPr>
          <p:cNvPicPr>
            <a:picLocks noChangeAspect="1"/>
          </p:cNvPicPr>
          <p:nvPr/>
        </p:nvPicPr>
        <p:blipFill>
          <a:blip r:embed="rId12"/>
          <a:stretch>
            <a:fillRect/>
          </a:stretch>
        </p:blipFill>
        <p:spPr>
          <a:xfrm>
            <a:off x="4681728" y="4416552"/>
            <a:ext cx="146304" cy="146304"/>
          </a:xfrm>
          <a:prstGeom prst="rect">
            <a:avLst/>
          </a:prstGeom>
        </p:spPr>
      </p:pic>
      <p:sp>
        <p:nvSpPr>
          <p:cNvPr id="48" name="Text 34"/>
          <p:cNvSpPr/>
          <p:nvPr/>
        </p:nvSpPr>
        <p:spPr>
          <a:xfrm>
            <a:off x="4901184" y="4398264"/>
            <a:ext cx="1499616" cy="256032"/>
          </a:xfrm>
          <a:prstGeom prst="rect">
            <a:avLst/>
          </a:prstGeom>
          <a:noFill/>
          <a:ln/>
        </p:spPr>
        <p:txBody>
          <a:bodyPr wrap="square" lIns="0" tIns="0" rIns="0" bIns="0" rtlCol="0" anchor="ctr"/>
          <a:lstStyle/>
          <a:p>
            <a:pPr algn="l" indent="0" marL="0">
              <a:buNone/>
            </a:pPr>
            <a:r>
              <a:rPr lang="en-US" sz="900" dirty="0">
                <a:solidFill>
                  <a:srgbClr val="CCCCCC"/>
                </a:solidFill>
                <a:latin typeface="Calibri" pitchFamily="34" charset="0"/>
                <a:ea typeface="Calibri" pitchFamily="34" charset="-122"/>
                <a:cs typeface="Calibri" pitchFamily="34" charset="-120"/>
              </a:rPr>
              <a:t>Brand activations · VIP hospitality</a:t>
            </a:r>
            <a:endParaRPr lang="en-US" sz="900" dirty="0"/>
          </a:p>
        </p:txBody>
      </p:sp>
      <p:sp>
        <p:nvSpPr>
          <p:cNvPr id="49" name="Shape 35"/>
          <p:cNvSpPr/>
          <p:nvPr/>
        </p:nvSpPr>
        <p:spPr>
          <a:xfrm>
            <a:off x="6547104" y="1417320"/>
            <a:ext cx="1993392" cy="3493008"/>
          </a:xfrm>
          <a:prstGeom prst="rect">
            <a:avLst/>
          </a:prstGeom>
          <a:solidFill>
            <a:srgbClr val="1A4A5C"/>
          </a:solidFill>
          <a:ln w="12700">
            <a:solidFill>
              <a:srgbClr val="FFFFFF"/>
            </a:solidFill>
            <a:prstDash val="solid"/>
          </a:ln>
          <a:effectLst>
            <a:outerShdw sx="100000" sy="100000" kx="0" ky="0" algn="bl" rotWithShape="0" blurRad="152400" dist="50800" dir="8100000">
              <a:srgbClr val="000000">
                <a:alpha val="20000"/>
              </a:srgbClr>
            </a:outerShdw>
          </a:effectLst>
        </p:spPr>
      </p:sp>
      <p:sp>
        <p:nvSpPr>
          <p:cNvPr id="50" name="Shape 36"/>
          <p:cNvSpPr/>
          <p:nvPr/>
        </p:nvSpPr>
        <p:spPr>
          <a:xfrm>
            <a:off x="7269480" y="1508760"/>
            <a:ext cx="548640" cy="548640"/>
          </a:xfrm>
          <a:prstGeom prst="ellipse">
            <a:avLst/>
          </a:prstGeom>
          <a:solidFill>
            <a:srgbClr val="C9A84C"/>
          </a:solidFill>
          <a:ln w="12700">
            <a:solidFill>
              <a:srgbClr val="FFFFFF"/>
            </a:solidFill>
            <a:prstDash val="solid"/>
          </a:ln>
        </p:spPr>
      </p:sp>
      <p:sp>
        <p:nvSpPr>
          <p:cNvPr id="51" name="Text 37"/>
          <p:cNvSpPr/>
          <p:nvPr/>
        </p:nvSpPr>
        <p:spPr>
          <a:xfrm>
            <a:off x="7269480" y="1545336"/>
            <a:ext cx="548640" cy="475488"/>
          </a:xfrm>
          <a:prstGeom prst="rect">
            <a:avLst/>
          </a:prstGeom>
          <a:noFill/>
          <a:ln/>
        </p:spPr>
        <p:txBody>
          <a:bodyPr wrap="square" lIns="0" tIns="0" rIns="0" bIns="0" rtlCol="0" anchor="ctr"/>
          <a:lstStyle/>
          <a:p>
            <a:pPr algn="ctr" indent="0" marL="0">
              <a:buNone/>
            </a:pPr>
            <a:r>
              <a:rPr lang="en-US" sz="2000" b="1" dirty="0">
                <a:solidFill>
                  <a:srgbClr val="0A0E1A"/>
                </a:solidFill>
                <a:latin typeface="Calibri" pitchFamily="34" charset="0"/>
                <a:ea typeface="Calibri" pitchFamily="34" charset="-122"/>
                <a:cs typeface="Calibri" pitchFamily="34" charset="-120"/>
              </a:rPr>
              <a:t>4</a:t>
            </a:r>
            <a:endParaRPr lang="en-US" sz="2000" dirty="0"/>
          </a:p>
        </p:txBody>
      </p:sp>
      <p:sp>
        <p:nvSpPr>
          <p:cNvPr id="52" name="Text 38"/>
          <p:cNvSpPr/>
          <p:nvPr/>
        </p:nvSpPr>
        <p:spPr>
          <a:xfrm>
            <a:off x="6656832" y="2212848"/>
            <a:ext cx="1773936" cy="237744"/>
          </a:xfrm>
          <a:prstGeom prst="rect">
            <a:avLst/>
          </a:prstGeom>
          <a:noFill/>
          <a:ln/>
        </p:spPr>
        <p:txBody>
          <a:bodyPr wrap="square" lIns="0" tIns="0" rIns="0" bIns="0" rtlCol="0" anchor="ctr"/>
          <a:lstStyle/>
          <a:p>
            <a:pPr algn="ctr" indent="0" marL="0">
              <a:buNone/>
            </a:pPr>
            <a:r>
              <a:rPr lang="en-US" sz="900" b="1" spc="200" kern="0" dirty="0">
                <a:solidFill>
                  <a:srgbClr val="C9A84C"/>
                </a:solidFill>
                <a:latin typeface="Calibri" pitchFamily="34" charset="0"/>
                <a:ea typeface="Calibri" pitchFamily="34" charset="-122"/>
                <a:cs typeface="Calibri" pitchFamily="34" charset="-120"/>
              </a:rPr>
              <a:t>SUNDAY</a:t>
            </a:r>
            <a:endParaRPr lang="en-US" sz="900" dirty="0"/>
          </a:p>
        </p:txBody>
      </p:sp>
      <p:sp>
        <p:nvSpPr>
          <p:cNvPr id="53" name="Text 39"/>
          <p:cNvSpPr/>
          <p:nvPr/>
        </p:nvSpPr>
        <p:spPr>
          <a:xfrm>
            <a:off x="6656832" y="2423160"/>
            <a:ext cx="1773936" cy="658368"/>
          </a:xfrm>
          <a:prstGeom prst="rect">
            <a:avLst/>
          </a:prstGeom>
          <a:noFill/>
          <a:ln/>
        </p:spPr>
        <p:txBody>
          <a:bodyPr wrap="square" lIns="0" tIns="0" rIns="0" bIns="0" rtlCol="0" anchor="ctr"/>
          <a:lstStyle/>
          <a:p>
            <a:pPr algn="ctr" indent="0" marL="0">
              <a:buNone/>
            </a:pPr>
            <a:r>
              <a:rPr lang="en-US" sz="1300" b="1" dirty="0">
                <a:solidFill>
                  <a:srgbClr val="F5F5F5"/>
                </a:solidFill>
                <a:latin typeface="Calibri" pitchFamily="34" charset="0"/>
                <a:ea typeface="Calibri" pitchFamily="34" charset="-122"/>
                <a:cs typeface="Calibri" pitchFamily="34" charset="-120"/>
              </a:rPr>
              <a:t>The Grand</a:t>
            </a:r>
            <a:endParaRPr lang="en-US" sz="1300" dirty="0"/>
          </a:p>
          <a:p>
            <a:pPr algn="ctr" indent="0" marL="0">
              <a:buNone/>
            </a:pPr>
            <a:r>
              <a:rPr lang="en-US" sz="1300" b="1" dirty="0">
                <a:solidFill>
                  <a:srgbClr val="F5F5F5"/>
                </a:solidFill>
                <a:latin typeface="Calibri" pitchFamily="34" charset="0"/>
                <a:ea typeface="Calibri" pitchFamily="34" charset="-122"/>
                <a:cs typeface="Calibri" pitchFamily="34" charset="-120"/>
              </a:rPr>
              <a:t>Finale</a:t>
            </a:r>
            <a:endParaRPr lang="en-US" sz="1300" dirty="0"/>
          </a:p>
        </p:txBody>
      </p:sp>
      <p:sp>
        <p:nvSpPr>
          <p:cNvPr id="54" name="Text 40"/>
          <p:cNvSpPr/>
          <p:nvPr/>
        </p:nvSpPr>
        <p:spPr>
          <a:xfrm>
            <a:off x="6656832" y="3063240"/>
            <a:ext cx="1773936" cy="292608"/>
          </a:xfrm>
          <a:prstGeom prst="rect">
            <a:avLst/>
          </a:prstGeom>
          <a:noFill/>
          <a:ln/>
        </p:spPr>
        <p:txBody>
          <a:bodyPr wrap="square" lIns="0" tIns="0" rIns="0" bIns="0" rtlCol="0" anchor="ctr"/>
          <a:lstStyle/>
          <a:p>
            <a:pPr algn="ctr" indent="0" marL="0">
              <a:buNone/>
            </a:pPr>
            <a:r>
              <a:rPr lang="en-US" sz="900" i="1" dirty="0">
                <a:solidFill>
                  <a:srgbClr val="CCCCCC"/>
                </a:solidFill>
                <a:latin typeface="Calibri" pitchFamily="34" charset="0"/>
                <a:ea typeface="Calibri" pitchFamily="34" charset="-122"/>
                <a:cs typeface="Calibri" pitchFamily="34" charset="-120"/>
              </a:rPr>
              <a:t>5 venues + Closing Experiences</a:t>
            </a:r>
            <a:endParaRPr lang="en-US" sz="900" dirty="0"/>
          </a:p>
        </p:txBody>
      </p:sp>
      <p:sp>
        <p:nvSpPr>
          <p:cNvPr id="55" name="Shape 41"/>
          <p:cNvSpPr/>
          <p:nvPr/>
        </p:nvSpPr>
        <p:spPr>
          <a:xfrm>
            <a:off x="6684264" y="3401568"/>
            <a:ext cx="1719072" cy="18288"/>
          </a:xfrm>
          <a:prstGeom prst="rect">
            <a:avLst/>
          </a:prstGeom>
          <a:solidFill>
            <a:srgbClr val="FFFFFF"/>
          </a:solidFill>
          <a:ln w="12700">
            <a:solidFill>
              <a:srgbClr val="FFFFFF"/>
            </a:solidFill>
            <a:prstDash val="solid"/>
          </a:ln>
        </p:spPr>
      </p:sp>
      <p:pic>
        <p:nvPicPr>
          <p:cNvPr id="56" name="Image 12" descr="preencoded.png">    </p:cNvPr>
          <p:cNvPicPr>
            <a:picLocks noChangeAspect="1"/>
          </p:cNvPicPr>
          <p:nvPr/>
        </p:nvPicPr>
        <p:blipFill>
          <a:blip r:embed="rId13"/>
          <a:stretch>
            <a:fillRect/>
          </a:stretch>
        </p:blipFill>
        <p:spPr>
          <a:xfrm>
            <a:off x="6711696" y="3511296"/>
            <a:ext cx="146304" cy="146304"/>
          </a:xfrm>
          <a:prstGeom prst="rect">
            <a:avLst/>
          </a:prstGeom>
        </p:spPr>
      </p:pic>
      <p:sp>
        <p:nvSpPr>
          <p:cNvPr id="57" name="Text 42"/>
          <p:cNvSpPr/>
          <p:nvPr/>
        </p:nvSpPr>
        <p:spPr>
          <a:xfrm>
            <a:off x="6931152" y="3493008"/>
            <a:ext cx="1499616" cy="256032"/>
          </a:xfrm>
          <a:prstGeom prst="rect">
            <a:avLst/>
          </a:prstGeom>
          <a:noFill/>
          <a:ln/>
        </p:spPr>
        <p:txBody>
          <a:bodyPr wrap="square" lIns="0" tIns="0" rIns="0" bIns="0" rtlCol="0" anchor="ctr"/>
          <a:lstStyle/>
          <a:p>
            <a:pPr algn="l" indent="0" marL="0">
              <a:buNone/>
            </a:pPr>
            <a:r>
              <a:rPr lang="en-US" sz="900" dirty="0">
                <a:solidFill>
                  <a:srgbClr val="CCCCCC"/>
                </a:solidFill>
                <a:latin typeface="Calibri" pitchFamily="34" charset="0"/>
                <a:ea typeface="Calibri" pitchFamily="34" charset="-122"/>
                <a:cs typeface="Calibri" pitchFamily="34" charset="-120"/>
              </a:rPr>
              <a:t>5 shows across the city</a:t>
            </a:r>
            <a:endParaRPr lang="en-US" sz="900" dirty="0"/>
          </a:p>
        </p:txBody>
      </p:sp>
      <p:pic>
        <p:nvPicPr>
          <p:cNvPr id="58" name="Image 13" descr="preencoded.png">    </p:cNvPr>
          <p:cNvPicPr>
            <a:picLocks noChangeAspect="1"/>
          </p:cNvPicPr>
          <p:nvPr/>
        </p:nvPicPr>
        <p:blipFill>
          <a:blip r:embed="rId14"/>
          <a:stretch>
            <a:fillRect/>
          </a:stretch>
        </p:blipFill>
        <p:spPr>
          <a:xfrm>
            <a:off x="6711696" y="3813048"/>
            <a:ext cx="146304" cy="146304"/>
          </a:xfrm>
          <a:prstGeom prst="rect">
            <a:avLst/>
          </a:prstGeom>
        </p:spPr>
      </p:pic>
      <p:sp>
        <p:nvSpPr>
          <p:cNvPr id="59" name="Text 43"/>
          <p:cNvSpPr/>
          <p:nvPr/>
        </p:nvSpPr>
        <p:spPr>
          <a:xfrm>
            <a:off x="6931152" y="3794760"/>
            <a:ext cx="1499616" cy="256032"/>
          </a:xfrm>
          <a:prstGeom prst="rect">
            <a:avLst/>
          </a:prstGeom>
          <a:noFill/>
          <a:ln/>
        </p:spPr>
        <p:txBody>
          <a:bodyPr wrap="square" lIns="0" tIns="0" rIns="0" bIns="0" rtlCol="0" anchor="ctr"/>
          <a:lstStyle/>
          <a:p>
            <a:pPr algn="l" indent="0" marL="0">
              <a:buNone/>
            </a:pPr>
            <a:r>
              <a:rPr lang="en-US" sz="900" dirty="0">
                <a:solidFill>
                  <a:srgbClr val="CCCCCC"/>
                </a:solidFill>
                <a:latin typeface="Calibri" pitchFamily="34" charset="0"/>
                <a:ea typeface="Calibri" pitchFamily="34" charset="-122"/>
                <a:cs typeface="Calibri" pitchFamily="34" charset="-120"/>
              </a:rPr>
              <a:t>Beach Party: Clifton/Camps Bay</a:t>
            </a:r>
            <a:endParaRPr lang="en-US" sz="900" dirty="0"/>
          </a:p>
        </p:txBody>
      </p:sp>
      <p:pic>
        <p:nvPicPr>
          <p:cNvPr id="60" name="Image 14" descr="preencoded.png">    </p:cNvPr>
          <p:cNvPicPr>
            <a:picLocks noChangeAspect="1"/>
          </p:cNvPicPr>
          <p:nvPr/>
        </p:nvPicPr>
        <p:blipFill>
          <a:blip r:embed="rId15"/>
          <a:stretch>
            <a:fillRect/>
          </a:stretch>
        </p:blipFill>
        <p:spPr>
          <a:xfrm>
            <a:off x="6711696" y="4114800"/>
            <a:ext cx="146304" cy="146304"/>
          </a:xfrm>
          <a:prstGeom prst="rect">
            <a:avLst/>
          </a:prstGeom>
        </p:spPr>
      </p:pic>
      <p:sp>
        <p:nvSpPr>
          <p:cNvPr id="61" name="Text 44"/>
          <p:cNvSpPr/>
          <p:nvPr/>
        </p:nvSpPr>
        <p:spPr>
          <a:xfrm>
            <a:off x="6931152" y="4096512"/>
            <a:ext cx="1499616" cy="256032"/>
          </a:xfrm>
          <a:prstGeom prst="rect">
            <a:avLst/>
          </a:prstGeom>
          <a:noFill/>
          <a:ln/>
        </p:spPr>
        <p:txBody>
          <a:bodyPr wrap="square" lIns="0" tIns="0" rIns="0" bIns="0" rtlCol="0" anchor="ctr"/>
          <a:lstStyle/>
          <a:p>
            <a:pPr algn="l" indent="0" marL="0">
              <a:buNone/>
            </a:pPr>
            <a:r>
              <a:rPr lang="en-US" sz="900" dirty="0">
                <a:solidFill>
                  <a:srgbClr val="CCCCCC"/>
                </a:solidFill>
                <a:latin typeface="Calibri" pitchFamily="34" charset="0"/>
                <a:ea typeface="Calibri" pitchFamily="34" charset="-122"/>
                <a:cs typeface="Calibri" pitchFamily="34" charset="-120"/>
              </a:rPr>
              <a:t>Table Mountain artist shoot</a:t>
            </a:r>
            <a:endParaRPr lang="en-US" sz="900" dirty="0"/>
          </a:p>
        </p:txBody>
      </p:sp>
      <p:pic>
        <p:nvPicPr>
          <p:cNvPr id="62" name="Image 15" descr="preencoded.png">    </p:cNvPr>
          <p:cNvPicPr>
            <a:picLocks noChangeAspect="1"/>
          </p:cNvPicPr>
          <p:nvPr/>
        </p:nvPicPr>
        <p:blipFill>
          <a:blip r:embed="rId16"/>
          <a:stretch>
            <a:fillRect/>
          </a:stretch>
        </p:blipFill>
        <p:spPr>
          <a:xfrm>
            <a:off x="6711696" y="4416552"/>
            <a:ext cx="146304" cy="146304"/>
          </a:xfrm>
          <a:prstGeom prst="rect">
            <a:avLst/>
          </a:prstGeom>
        </p:spPr>
      </p:pic>
      <p:sp>
        <p:nvSpPr>
          <p:cNvPr id="63" name="Text 45"/>
          <p:cNvSpPr/>
          <p:nvPr/>
        </p:nvSpPr>
        <p:spPr>
          <a:xfrm>
            <a:off x="6931152" y="4398264"/>
            <a:ext cx="1499616" cy="256032"/>
          </a:xfrm>
          <a:prstGeom prst="rect">
            <a:avLst/>
          </a:prstGeom>
          <a:noFill/>
          <a:ln/>
        </p:spPr>
        <p:txBody>
          <a:bodyPr wrap="square" lIns="0" tIns="0" rIns="0" bIns="0" rtlCol="0" anchor="ctr"/>
          <a:lstStyle/>
          <a:p>
            <a:pPr algn="l" indent="0" marL="0">
              <a:buNone/>
            </a:pPr>
            <a:r>
              <a:rPr lang="en-US" sz="900" dirty="0">
                <a:solidFill>
                  <a:srgbClr val="CCCCCC"/>
                </a:solidFill>
                <a:latin typeface="Calibri" pitchFamily="34" charset="0"/>
                <a:ea typeface="Calibri" pitchFamily="34" charset="-122"/>
                <a:cs typeface="Calibri" pitchFamily="34" charset="-120"/>
              </a:rPr>
              <a:t>ADW Awards Ceremony · Broadcast</a:t>
            </a:r>
            <a:endParaRPr lang="en-US" sz="9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0A0E1A"/>
        </a:solidFill>
      </p:bgPr>
    </p:bg>
    <p:spTree>
      <p:nvGrpSpPr>
        <p:cNvPr id="1" name=""/>
        <p:cNvGrpSpPr/>
        <p:nvPr/>
      </p:nvGrpSpPr>
      <p:grpSpPr>
        <a:xfrm>
          <a:off x="0" y="0"/>
          <a:ext cx="0" cy="0"/>
          <a:chOff x="0" y="0"/>
          <a:chExt cx="0" cy="0"/>
        </a:xfrm>
      </p:grpSpPr>
      <p:sp>
        <p:nvSpPr>
          <p:cNvPr id="2" name="Text 0"/>
          <p:cNvSpPr/>
          <p:nvPr/>
        </p:nvSpPr>
        <p:spPr>
          <a:xfrm>
            <a:off x="457200" y="320040"/>
            <a:ext cx="8229600" cy="256032"/>
          </a:xfrm>
          <a:prstGeom prst="rect">
            <a:avLst/>
          </a:prstGeom>
          <a:noFill/>
          <a:ln/>
        </p:spPr>
        <p:txBody>
          <a:bodyPr wrap="square" lIns="0" tIns="0" rIns="0" bIns="0" rtlCol="0" anchor="ctr"/>
          <a:lstStyle/>
          <a:p>
            <a:pPr algn="l" indent="0" marL="0">
              <a:buNone/>
            </a:pPr>
            <a:r>
              <a:rPr lang="en-US" sz="1000" b="1" spc="300" kern="0" dirty="0">
                <a:solidFill>
                  <a:srgbClr val="C81D2B"/>
                </a:solidFill>
                <a:latin typeface="Calibri" pitchFamily="34" charset="0"/>
                <a:ea typeface="Calibri" pitchFamily="34" charset="-122"/>
                <a:cs typeface="Calibri" pitchFamily="34" charset="-120"/>
              </a:rPr>
              <a:t>NIGHT 1 — OPENING NIGHT</a:t>
            </a:r>
            <a:endParaRPr lang="en-US" sz="1000" dirty="0"/>
          </a:p>
        </p:txBody>
      </p:sp>
      <p:sp>
        <p:nvSpPr>
          <p:cNvPr id="3" name="Text 1"/>
          <p:cNvSpPr/>
          <p:nvPr/>
        </p:nvSpPr>
        <p:spPr>
          <a:xfrm>
            <a:off x="457200" y="658368"/>
            <a:ext cx="8229600" cy="530352"/>
          </a:xfrm>
          <a:prstGeom prst="rect">
            <a:avLst/>
          </a:prstGeom>
          <a:noFill/>
          <a:ln/>
        </p:spPr>
        <p:txBody>
          <a:bodyPr wrap="square" lIns="0" tIns="0" rIns="0" bIns="0" rtlCol="0" anchor="ctr"/>
          <a:lstStyle/>
          <a:p>
            <a:pPr algn="l" indent="0" marL="0">
              <a:buNone/>
            </a:pPr>
            <a:r>
              <a:rPr lang="en-US" sz="3200" b="1" dirty="0">
                <a:solidFill>
                  <a:srgbClr val="F5F5F5"/>
                </a:solidFill>
                <a:latin typeface="Calibri" pitchFamily="34" charset="0"/>
                <a:ea typeface="Calibri" pitchFamily="34" charset="-122"/>
                <a:cs typeface="Calibri" pitchFamily="34" charset="-120"/>
              </a:rPr>
              <a:t>We don't manufacture an audience.</a:t>
            </a:r>
            <a:endParaRPr lang="en-US" sz="3200" dirty="0"/>
          </a:p>
        </p:txBody>
      </p:sp>
      <p:sp>
        <p:nvSpPr>
          <p:cNvPr id="4" name="Text 2"/>
          <p:cNvSpPr/>
          <p:nvPr/>
        </p:nvSpPr>
        <p:spPr>
          <a:xfrm>
            <a:off x="457200" y="1188720"/>
            <a:ext cx="8229600" cy="475488"/>
          </a:xfrm>
          <a:prstGeom prst="rect">
            <a:avLst/>
          </a:prstGeom>
          <a:noFill/>
          <a:ln/>
        </p:spPr>
        <p:txBody>
          <a:bodyPr wrap="square" lIns="0" tIns="0" rIns="0" bIns="0" rtlCol="0" anchor="ctr"/>
          <a:lstStyle/>
          <a:p>
            <a:pPr algn="l" indent="0" marL="0">
              <a:buNone/>
            </a:pPr>
            <a:r>
              <a:rPr lang="en-US" sz="2400" b="1" dirty="0">
                <a:solidFill>
                  <a:srgbClr val="C9A84C"/>
                </a:solidFill>
                <a:latin typeface="Calibri" pitchFamily="34" charset="0"/>
                <a:ea typeface="Calibri" pitchFamily="34" charset="-122"/>
                <a:cs typeface="Calibri" pitchFamily="34" charset="-120"/>
              </a:rPr>
              <a:t>We amplify 8,000 people already on the street.</a:t>
            </a:r>
            <a:endParaRPr lang="en-US" sz="2400" dirty="0"/>
          </a:p>
        </p:txBody>
      </p:sp>
      <p:sp>
        <p:nvSpPr>
          <p:cNvPr id="5" name="Shape 3"/>
          <p:cNvSpPr/>
          <p:nvPr/>
        </p:nvSpPr>
        <p:spPr>
          <a:xfrm>
            <a:off x="457200" y="1847088"/>
            <a:ext cx="3931920" cy="3017520"/>
          </a:xfrm>
          <a:prstGeom prst="rect">
            <a:avLst/>
          </a:prstGeom>
          <a:solidFill>
            <a:srgbClr val="C81D2B"/>
          </a:solidFill>
          <a:ln w="12700">
            <a:solidFill>
              <a:srgbClr val="FFFFFF"/>
            </a:solidFill>
            <a:prstDash val="solid"/>
          </a:ln>
          <a:effectLst>
            <a:outerShdw sx="100000" sy="100000" kx="0" ky="0" algn="bl" rotWithShape="0" blurRad="152400" dist="50800" dir="8100000">
              <a:srgbClr val="000000">
                <a:alpha val="20000"/>
              </a:srgbClr>
            </a:outerShdw>
          </a:effectLst>
        </p:spPr>
      </p:sp>
      <p:sp>
        <p:nvSpPr>
          <p:cNvPr id="6" name="Text 4"/>
          <p:cNvSpPr/>
          <p:nvPr/>
        </p:nvSpPr>
        <p:spPr>
          <a:xfrm>
            <a:off x="594360" y="1965960"/>
            <a:ext cx="3657600" cy="256032"/>
          </a:xfrm>
          <a:prstGeom prst="rect">
            <a:avLst/>
          </a:prstGeom>
          <a:noFill/>
          <a:ln/>
        </p:spPr>
        <p:txBody>
          <a:bodyPr wrap="square" lIns="0" tIns="0" rIns="0" bIns="0" rtlCol="0" anchor="ctr"/>
          <a:lstStyle/>
          <a:p>
            <a:pPr algn="l" indent="0" marL="0">
              <a:buNone/>
            </a:pPr>
            <a:r>
              <a:rPr lang="en-US" sz="900" b="1" spc="200" kern="0" dirty="0">
                <a:solidFill>
                  <a:srgbClr val="F5F5F5"/>
                </a:solidFill>
                <a:latin typeface="Calibri" pitchFamily="34" charset="0"/>
                <a:ea typeface="Calibri" pitchFamily="34" charset="-122"/>
                <a:cs typeface="Calibri" pitchFamily="34" charset="-120"/>
              </a:rPr>
              <a:t>WHAT IS FIRST THURSDAY?</a:t>
            </a:r>
            <a:endParaRPr lang="en-US" sz="900" dirty="0"/>
          </a:p>
        </p:txBody>
      </p:sp>
      <p:sp>
        <p:nvSpPr>
          <p:cNvPr id="7" name="Text 5"/>
          <p:cNvSpPr/>
          <p:nvPr/>
        </p:nvSpPr>
        <p:spPr>
          <a:xfrm>
            <a:off x="594360" y="2286000"/>
            <a:ext cx="3657600" cy="384048"/>
          </a:xfrm>
          <a:prstGeom prst="rect">
            <a:avLst/>
          </a:prstGeom>
          <a:noFill/>
          <a:ln/>
        </p:spPr>
        <p:txBody>
          <a:bodyPr wrap="square" lIns="0" tIns="0" rIns="0" bIns="0" rtlCol="0" anchor="ctr"/>
          <a:lstStyle/>
          <a:p>
            <a:pPr algn="l" indent="0" marL="0">
              <a:buNone/>
            </a:pPr>
            <a:r>
              <a:rPr lang="en-US" sz="1800" b="1" dirty="0">
                <a:solidFill>
                  <a:srgbClr val="F5F5F5"/>
                </a:solidFill>
                <a:latin typeface="Calibri" pitchFamily="34" charset="0"/>
                <a:ea typeface="Calibri" pitchFamily="34" charset="-122"/>
                <a:cs typeface="Calibri" pitchFamily="34" charset="-120"/>
              </a:rPr>
              <a:t>First Thursday Cape Town</a:t>
            </a:r>
            <a:endParaRPr lang="en-US" sz="1800" dirty="0"/>
          </a:p>
        </p:txBody>
      </p:sp>
      <p:sp>
        <p:nvSpPr>
          <p:cNvPr id="8" name="Text 6"/>
          <p:cNvSpPr/>
          <p:nvPr/>
        </p:nvSpPr>
        <p:spPr>
          <a:xfrm>
            <a:off x="594360" y="2761488"/>
            <a:ext cx="3566160" cy="1920240"/>
          </a:xfrm>
          <a:prstGeom prst="rect">
            <a:avLst/>
          </a:prstGeom>
          <a:noFill/>
          <a:ln/>
        </p:spPr>
        <p:txBody>
          <a:bodyPr wrap="square" lIns="0" tIns="0" rIns="0" bIns="0" rtlCol="0" anchor="t"/>
          <a:lstStyle/>
          <a:p>
            <a:pPr algn="l" indent="0" marL="0">
              <a:buNone/>
            </a:pPr>
            <a:r>
              <a:rPr lang="en-US" sz="1050" dirty="0">
                <a:solidFill>
                  <a:srgbClr val="F5F5F5"/>
                </a:solidFill>
                <a:latin typeface="Calibri" pitchFamily="34" charset="0"/>
                <a:ea typeface="Calibri" pitchFamily="34" charset="-122"/>
                <a:cs typeface="Calibri" pitchFamily="34" charset="-120"/>
              </a:rPr>
              <a:t>A free, City of Cape Town endorsed cultural event held on the first Thursday of every month. Galleries, restaurants, bars and street performers open late on Bree Street, Long Street and the City Bowl. Every month without fail — 8,000+ people show up.</a:t>
            </a:r>
            <a:endParaRPr lang="en-US" sz="1050" dirty="0"/>
          </a:p>
          <a:p>
            <a:pPr algn="l" indent="0" marL="0">
              <a:buNone/>
            </a:pPr>
            <a:endParaRPr lang="en-US" sz="1050" dirty="0"/>
          </a:p>
          <a:p>
            <a:pPr algn="l" indent="0" marL="0">
              <a:buNone/>
            </a:pPr>
            <a:r>
              <a:rPr lang="en-US" sz="1050" dirty="0">
                <a:solidFill>
                  <a:srgbClr val="F5F5F5"/>
                </a:solidFill>
                <a:latin typeface="Calibri" pitchFamily="34" charset="0"/>
                <a:ea typeface="Calibri" pitchFamily="34" charset="-122"/>
                <a:cs typeface="Calibri" pitchFamily="34" charset="-120"/>
              </a:rPr>
              <a:t>ADW takes over December's First Thursday and turns it into the opening night of the biggest African House event on the continent.</a:t>
            </a:r>
            <a:endParaRPr lang="en-US" sz="1050" dirty="0"/>
          </a:p>
        </p:txBody>
      </p:sp>
      <p:sp>
        <p:nvSpPr>
          <p:cNvPr id="9" name="Shape 7"/>
          <p:cNvSpPr/>
          <p:nvPr/>
        </p:nvSpPr>
        <p:spPr>
          <a:xfrm>
            <a:off x="4663440" y="1847088"/>
            <a:ext cx="4023360" cy="3017520"/>
          </a:xfrm>
          <a:prstGeom prst="rect">
            <a:avLst/>
          </a:prstGeom>
          <a:solidFill>
            <a:srgbClr val="162440"/>
          </a:solidFill>
          <a:ln w="12700">
            <a:solidFill>
              <a:srgbClr val="FFFFFF"/>
            </a:solidFill>
            <a:prstDash val="solid"/>
          </a:ln>
          <a:effectLst>
            <a:outerShdw sx="100000" sy="100000" kx="0" ky="0" algn="bl" rotWithShape="0" blurRad="152400" dist="50800" dir="8100000">
              <a:srgbClr val="000000">
                <a:alpha val="20000"/>
              </a:srgbClr>
            </a:outerShdw>
          </a:effectLst>
        </p:spPr>
      </p:sp>
      <p:sp>
        <p:nvSpPr>
          <p:cNvPr id="10" name="Text 8"/>
          <p:cNvSpPr/>
          <p:nvPr/>
        </p:nvSpPr>
        <p:spPr>
          <a:xfrm>
            <a:off x="4800600" y="1965960"/>
            <a:ext cx="3749040" cy="256032"/>
          </a:xfrm>
          <a:prstGeom prst="rect">
            <a:avLst/>
          </a:prstGeom>
          <a:noFill/>
          <a:ln/>
        </p:spPr>
        <p:txBody>
          <a:bodyPr wrap="square" lIns="0" tIns="0" rIns="0" bIns="0" rtlCol="0" anchor="ctr"/>
          <a:lstStyle/>
          <a:p>
            <a:pPr algn="l" indent="0" marL="0">
              <a:buNone/>
            </a:pPr>
            <a:r>
              <a:rPr lang="en-US" sz="900" b="1" spc="200" kern="0" dirty="0">
                <a:solidFill>
                  <a:srgbClr val="C9A84C"/>
                </a:solidFill>
                <a:latin typeface="Calibri" pitchFamily="34" charset="0"/>
                <a:ea typeface="Calibri" pitchFamily="34" charset="-122"/>
                <a:cs typeface="Calibri" pitchFamily="34" charset="-120"/>
              </a:rPr>
              <a:t>WHAT ADW ADDS ON NIGHT 1</a:t>
            </a:r>
            <a:endParaRPr lang="en-US" sz="900" dirty="0"/>
          </a:p>
        </p:txBody>
      </p:sp>
      <p:sp>
        <p:nvSpPr>
          <p:cNvPr id="11" name="Text 9"/>
          <p:cNvSpPr/>
          <p:nvPr/>
        </p:nvSpPr>
        <p:spPr>
          <a:xfrm>
            <a:off x="4800600" y="2286000"/>
            <a:ext cx="3749040" cy="384048"/>
          </a:xfrm>
          <a:prstGeom prst="rect">
            <a:avLst/>
          </a:prstGeom>
          <a:noFill/>
          <a:ln/>
        </p:spPr>
        <p:txBody>
          <a:bodyPr wrap="square" lIns="0" tIns="0" rIns="0" bIns="0" rtlCol="0" anchor="ctr"/>
          <a:lstStyle/>
          <a:p>
            <a:pPr algn="l" indent="0" marL="0">
              <a:buNone/>
            </a:pPr>
            <a:r>
              <a:rPr lang="en-US" sz="1800" b="1" dirty="0">
                <a:solidFill>
                  <a:srgbClr val="F5F5F5"/>
                </a:solidFill>
                <a:latin typeface="Calibri" pitchFamily="34" charset="0"/>
                <a:ea typeface="Calibri" pitchFamily="34" charset="-122"/>
                <a:cs typeface="Calibri" pitchFamily="34" charset="-120"/>
              </a:rPr>
              <a:t>The ADW Opening Ceremony</a:t>
            </a:r>
            <a:endParaRPr lang="en-US" sz="1800" dirty="0"/>
          </a:p>
        </p:txBody>
      </p:sp>
      <p:pic>
        <p:nvPicPr>
          <p:cNvPr id="12" name="Image 0" descr="preencoded.png">    </p:cNvPr>
          <p:cNvPicPr>
            <a:picLocks noChangeAspect="1"/>
          </p:cNvPicPr>
          <p:nvPr/>
        </p:nvPicPr>
        <p:blipFill>
          <a:blip r:embed="rId1"/>
          <a:stretch>
            <a:fillRect/>
          </a:stretch>
        </p:blipFill>
        <p:spPr>
          <a:xfrm>
            <a:off x="4800600" y="2816352"/>
            <a:ext cx="146304" cy="146304"/>
          </a:xfrm>
          <a:prstGeom prst="rect">
            <a:avLst/>
          </a:prstGeom>
        </p:spPr>
      </p:pic>
      <p:sp>
        <p:nvSpPr>
          <p:cNvPr id="13" name="Text 10"/>
          <p:cNvSpPr/>
          <p:nvPr/>
        </p:nvSpPr>
        <p:spPr>
          <a:xfrm>
            <a:off x="5029200" y="2798064"/>
            <a:ext cx="3520440" cy="274320"/>
          </a:xfrm>
          <a:prstGeom prst="rect">
            <a:avLst/>
          </a:prstGeom>
          <a:noFill/>
          <a:ln/>
        </p:spPr>
        <p:txBody>
          <a:bodyPr wrap="square" lIns="0" tIns="0" rIns="0" bIns="0" rtlCol="0" anchor="ctr"/>
          <a:lstStyle/>
          <a:p>
            <a:pPr algn="l" indent="0" marL="0">
              <a:buNone/>
            </a:pPr>
            <a:r>
              <a:rPr lang="en-US" sz="1050" dirty="0">
                <a:solidFill>
                  <a:srgbClr val="CCCCCC"/>
                </a:solidFill>
                <a:latin typeface="Calibri" pitchFamily="34" charset="0"/>
                <a:ea typeface="Calibri" pitchFamily="34" charset="-122"/>
                <a:cs typeface="Calibri" pitchFamily="34" charset="-120"/>
              </a:rPr>
              <a:t>ADW opening declaration — Cape Town is home</a:t>
            </a:r>
            <a:endParaRPr lang="en-US" sz="1050" dirty="0"/>
          </a:p>
        </p:txBody>
      </p:sp>
      <p:pic>
        <p:nvPicPr>
          <p:cNvPr id="14" name="Image 1" descr="preencoded.png">    </p:cNvPr>
          <p:cNvPicPr>
            <a:picLocks noChangeAspect="1"/>
          </p:cNvPicPr>
          <p:nvPr/>
        </p:nvPicPr>
        <p:blipFill>
          <a:blip r:embed="rId2"/>
          <a:stretch>
            <a:fillRect/>
          </a:stretch>
        </p:blipFill>
        <p:spPr>
          <a:xfrm>
            <a:off x="4800600" y="3145536"/>
            <a:ext cx="146304" cy="146304"/>
          </a:xfrm>
          <a:prstGeom prst="rect">
            <a:avLst/>
          </a:prstGeom>
        </p:spPr>
      </p:pic>
      <p:sp>
        <p:nvSpPr>
          <p:cNvPr id="15" name="Text 11"/>
          <p:cNvSpPr/>
          <p:nvPr/>
        </p:nvSpPr>
        <p:spPr>
          <a:xfrm>
            <a:off x="5029200" y="3127248"/>
            <a:ext cx="3520440" cy="274320"/>
          </a:xfrm>
          <a:prstGeom prst="rect">
            <a:avLst/>
          </a:prstGeom>
          <a:noFill/>
          <a:ln/>
        </p:spPr>
        <p:txBody>
          <a:bodyPr wrap="square" lIns="0" tIns="0" rIns="0" bIns="0" rtlCol="0" anchor="ctr"/>
          <a:lstStyle/>
          <a:p>
            <a:pPr algn="l" indent="0" marL="0">
              <a:buNone/>
            </a:pPr>
            <a:r>
              <a:rPr lang="en-US" sz="1050" dirty="0">
                <a:solidFill>
                  <a:srgbClr val="CCCCCC"/>
                </a:solidFill>
                <a:latin typeface="Calibri" pitchFamily="34" charset="0"/>
                <a:ea typeface="Calibri" pitchFamily="34" charset="-122"/>
                <a:cs typeface="Calibri" pitchFamily="34" charset="-120"/>
              </a:rPr>
              <a:t>Headline DJ performance at anchor Bree Street venue</a:t>
            </a:r>
            <a:endParaRPr lang="en-US" sz="1050" dirty="0"/>
          </a:p>
        </p:txBody>
      </p:sp>
      <p:pic>
        <p:nvPicPr>
          <p:cNvPr id="16" name="Image 2" descr="preencoded.png">    </p:cNvPr>
          <p:cNvPicPr>
            <a:picLocks noChangeAspect="1"/>
          </p:cNvPicPr>
          <p:nvPr/>
        </p:nvPicPr>
        <p:blipFill>
          <a:blip r:embed="rId3"/>
          <a:stretch>
            <a:fillRect/>
          </a:stretch>
        </p:blipFill>
        <p:spPr>
          <a:xfrm>
            <a:off x="4800600" y="3474720"/>
            <a:ext cx="146304" cy="146304"/>
          </a:xfrm>
          <a:prstGeom prst="rect">
            <a:avLst/>
          </a:prstGeom>
        </p:spPr>
      </p:pic>
      <p:sp>
        <p:nvSpPr>
          <p:cNvPr id="17" name="Text 12"/>
          <p:cNvSpPr/>
          <p:nvPr/>
        </p:nvSpPr>
        <p:spPr>
          <a:xfrm>
            <a:off x="5029200" y="3456432"/>
            <a:ext cx="3520440" cy="274320"/>
          </a:xfrm>
          <a:prstGeom prst="rect">
            <a:avLst/>
          </a:prstGeom>
          <a:noFill/>
          <a:ln/>
        </p:spPr>
        <p:txBody>
          <a:bodyPr wrap="square" lIns="0" tIns="0" rIns="0" bIns="0" rtlCol="0" anchor="ctr"/>
          <a:lstStyle/>
          <a:p>
            <a:pPr algn="l" indent="0" marL="0">
              <a:buNone/>
            </a:pPr>
            <a:r>
              <a:rPr lang="en-US" sz="1050" dirty="0">
                <a:solidFill>
                  <a:srgbClr val="CCCCCC"/>
                </a:solidFill>
                <a:latin typeface="Calibri" pitchFamily="34" charset="0"/>
                <a:ea typeface="Calibri" pitchFamily="34" charset="-122"/>
                <a:cs typeface="Calibri" pitchFamily="34" charset="-120"/>
              </a:rPr>
              <a:t>5 simultaneous pop-up activations across the City Bowl</a:t>
            </a:r>
            <a:endParaRPr lang="en-US" sz="1050" dirty="0"/>
          </a:p>
        </p:txBody>
      </p:sp>
      <p:pic>
        <p:nvPicPr>
          <p:cNvPr id="18" name="Image 3" descr="preencoded.png">    </p:cNvPr>
          <p:cNvPicPr>
            <a:picLocks noChangeAspect="1"/>
          </p:cNvPicPr>
          <p:nvPr/>
        </p:nvPicPr>
        <p:blipFill>
          <a:blip r:embed="rId4"/>
          <a:stretch>
            <a:fillRect/>
          </a:stretch>
        </p:blipFill>
        <p:spPr>
          <a:xfrm>
            <a:off x="4800600" y="3803904"/>
            <a:ext cx="146304" cy="146304"/>
          </a:xfrm>
          <a:prstGeom prst="rect">
            <a:avLst/>
          </a:prstGeom>
        </p:spPr>
      </p:pic>
      <p:sp>
        <p:nvSpPr>
          <p:cNvPr id="19" name="Text 13"/>
          <p:cNvSpPr/>
          <p:nvPr/>
        </p:nvSpPr>
        <p:spPr>
          <a:xfrm>
            <a:off x="5029200" y="3785616"/>
            <a:ext cx="3520440" cy="274320"/>
          </a:xfrm>
          <a:prstGeom prst="rect">
            <a:avLst/>
          </a:prstGeom>
          <a:noFill/>
          <a:ln/>
        </p:spPr>
        <p:txBody>
          <a:bodyPr wrap="square" lIns="0" tIns="0" rIns="0" bIns="0" rtlCol="0" anchor="ctr"/>
          <a:lstStyle/>
          <a:p>
            <a:pPr algn="l" indent="0" marL="0">
              <a:buNone/>
            </a:pPr>
            <a:r>
              <a:rPr lang="en-US" sz="1050" dirty="0">
                <a:solidFill>
                  <a:srgbClr val="CCCCCC"/>
                </a:solidFill>
                <a:latin typeface="Calibri" pitchFamily="34" charset="0"/>
                <a:ea typeface="Calibri" pitchFamily="34" charset="-122"/>
                <a:cs typeface="Calibri" pitchFamily="34" charset="-120"/>
              </a:rPr>
              <a:t>African House music across 8,000+ First Thursday attendees</a:t>
            </a:r>
            <a:endParaRPr lang="en-US" sz="1050" dirty="0"/>
          </a:p>
        </p:txBody>
      </p:sp>
      <p:pic>
        <p:nvPicPr>
          <p:cNvPr id="20" name="Image 4" descr="preencoded.png">    </p:cNvPr>
          <p:cNvPicPr>
            <a:picLocks noChangeAspect="1"/>
          </p:cNvPicPr>
          <p:nvPr/>
        </p:nvPicPr>
        <p:blipFill>
          <a:blip r:embed="rId5"/>
          <a:stretch>
            <a:fillRect/>
          </a:stretch>
        </p:blipFill>
        <p:spPr>
          <a:xfrm>
            <a:off x="4800600" y="4133088"/>
            <a:ext cx="146304" cy="146304"/>
          </a:xfrm>
          <a:prstGeom prst="rect">
            <a:avLst/>
          </a:prstGeom>
        </p:spPr>
      </p:pic>
      <p:sp>
        <p:nvSpPr>
          <p:cNvPr id="21" name="Text 14"/>
          <p:cNvSpPr/>
          <p:nvPr/>
        </p:nvSpPr>
        <p:spPr>
          <a:xfrm>
            <a:off x="5029200" y="4114800"/>
            <a:ext cx="3520440" cy="274320"/>
          </a:xfrm>
          <a:prstGeom prst="rect">
            <a:avLst/>
          </a:prstGeom>
          <a:noFill/>
          <a:ln/>
        </p:spPr>
        <p:txBody>
          <a:bodyPr wrap="square" lIns="0" tIns="0" rIns="0" bIns="0" rtlCol="0" anchor="ctr"/>
          <a:lstStyle/>
          <a:p>
            <a:pPr algn="l" indent="0" marL="0">
              <a:buNone/>
            </a:pPr>
            <a:r>
              <a:rPr lang="en-US" sz="1050" dirty="0">
                <a:solidFill>
                  <a:srgbClr val="CCCCCC"/>
                </a:solidFill>
                <a:latin typeface="Calibri" pitchFamily="34" charset="0"/>
                <a:ea typeface="Calibri" pitchFamily="34" charset="-122"/>
                <a:cs typeface="Calibri" pitchFamily="34" charset="-120"/>
              </a:rPr>
              <a:t>International press and delegates arrive</a:t>
            </a:r>
            <a:endParaRPr lang="en-US" sz="1050" dirty="0"/>
          </a:p>
        </p:txBody>
      </p:sp>
      <p:pic>
        <p:nvPicPr>
          <p:cNvPr id="22" name="Image 5" descr="preencoded.png">    </p:cNvPr>
          <p:cNvPicPr>
            <a:picLocks noChangeAspect="1"/>
          </p:cNvPicPr>
          <p:nvPr/>
        </p:nvPicPr>
        <p:blipFill>
          <a:blip r:embed="rId6"/>
          <a:stretch>
            <a:fillRect/>
          </a:stretch>
        </p:blipFill>
        <p:spPr>
          <a:xfrm>
            <a:off x="4800600" y="4462272"/>
            <a:ext cx="146304" cy="146304"/>
          </a:xfrm>
          <a:prstGeom prst="rect">
            <a:avLst/>
          </a:prstGeom>
        </p:spPr>
      </p:pic>
      <p:sp>
        <p:nvSpPr>
          <p:cNvPr id="23" name="Text 15"/>
          <p:cNvSpPr/>
          <p:nvPr/>
        </p:nvSpPr>
        <p:spPr>
          <a:xfrm>
            <a:off x="5029200" y="4443984"/>
            <a:ext cx="3520440" cy="274320"/>
          </a:xfrm>
          <a:prstGeom prst="rect">
            <a:avLst/>
          </a:prstGeom>
          <a:noFill/>
          <a:ln/>
        </p:spPr>
        <p:txBody>
          <a:bodyPr wrap="square" lIns="0" tIns="0" rIns="0" bIns="0" rtlCol="0" anchor="ctr"/>
          <a:lstStyle/>
          <a:p>
            <a:pPr algn="l" indent="0" marL="0">
              <a:buNone/>
            </a:pPr>
            <a:r>
              <a:rPr lang="en-US" sz="1050" dirty="0">
                <a:solidFill>
                  <a:srgbClr val="CCCCCC"/>
                </a:solidFill>
                <a:latin typeface="Calibri" pitchFamily="34" charset="0"/>
                <a:ea typeface="Calibri" pitchFamily="34" charset="-122"/>
                <a:cs typeface="Calibri" pitchFamily="34" charset="-120"/>
              </a:rPr>
              <a:t>City of Cape Town co-branding on all materials</a:t>
            </a:r>
            <a:endParaRPr lang="en-US" sz="1050" dirty="0"/>
          </a:p>
        </p:txBody>
      </p:sp>
      <p:sp>
        <p:nvSpPr>
          <p:cNvPr id="24" name="Text 16"/>
          <p:cNvSpPr/>
          <p:nvPr/>
        </p:nvSpPr>
        <p:spPr>
          <a:xfrm>
            <a:off x="457200" y="4864608"/>
            <a:ext cx="8229600" cy="201168"/>
          </a:xfrm>
          <a:prstGeom prst="rect">
            <a:avLst/>
          </a:prstGeom>
          <a:noFill/>
          <a:ln/>
        </p:spPr>
        <p:txBody>
          <a:bodyPr wrap="square" lIns="0" tIns="0" rIns="0" bIns="0" rtlCol="0" anchor="ctr"/>
          <a:lstStyle/>
          <a:p>
            <a:pPr algn="ctr" indent="0" marL="0">
              <a:buNone/>
            </a:pPr>
            <a:r>
              <a:rPr lang="en-US" sz="900" dirty="0">
                <a:solidFill>
                  <a:srgbClr val="777777"/>
                </a:solidFill>
                <a:latin typeface="Calibri" pitchFamily="34" charset="0"/>
                <a:ea typeface="Calibri" pitchFamily="34" charset="-122"/>
                <a:cs typeface="Calibri" pitchFamily="34" charset="-120"/>
              </a:rPr>
              <a:t>Thursday, 3 December 2026  ·  Bree Street, City Bowl &amp; beyond</a:t>
            </a:r>
            <a:endParaRPr lang="en-US" sz="9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0A0E1A"/>
        </a:solidFill>
      </p:bgPr>
    </p:bg>
    <p:spTree>
      <p:nvGrpSpPr>
        <p:cNvPr id="1" name=""/>
        <p:cNvGrpSpPr/>
        <p:nvPr/>
      </p:nvGrpSpPr>
      <p:grpSpPr>
        <a:xfrm>
          <a:off x="0" y="0"/>
          <a:ext cx="0" cy="0"/>
          <a:chOff x="0" y="0"/>
          <a:chExt cx="0" cy="0"/>
        </a:xfrm>
      </p:grpSpPr>
      <p:sp>
        <p:nvSpPr>
          <p:cNvPr id="2" name="Text 0"/>
          <p:cNvSpPr/>
          <p:nvPr/>
        </p:nvSpPr>
        <p:spPr>
          <a:xfrm>
            <a:off x="457200" y="320040"/>
            <a:ext cx="8229600" cy="256032"/>
          </a:xfrm>
          <a:prstGeom prst="rect">
            <a:avLst/>
          </a:prstGeom>
          <a:noFill/>
          <a:ln/>
        </p:spPr>
        <p:txBody>
          <a:bodyPr wrap="square" lIns="0" tIns="0" rIns="0" bIns="0" rtlCol="0" anchor="ctr"/>
          <a:lstStyle/>
          <a:p>
            <a:pPr algn="l" indent="0" marL="0">
              <a:buNone/>
            </a:pPr>
            <a:r>
              <a:rPr lang="en-US" sz="1000" b="1" spc="300" kern="0" dirty="0">
                <a:solidFill>
                  <a:srgbClr val="C9A84C"/>
                </a:solidFill>
                <a:latin typeface="Calibri" pitchFamily="34" charset="0"/>
                <a:ea typeface="Calibri" pitchFamily="34" charset="-122"/>
                <a:cs typeface="Calibri" pitchFamily="34" charset="-120"/>
              </a:rPr>
              <a:t>NIGHTS 2–4 — THE CITY PROGRAMME</a:t>
            </a:r>
            <a:endParaRPr lang="en-US" sz="1000" dirty="0"/>
          </a:p>
        </p:txBody>
      </p:sp>
      <p:sp>
        <p:nvSpPr>
          <p:cNvPr id="3" name="Text 1"/>
          <p:cNvSpPr/>
          <p:nvPr/>
        </p:nvSpPr>
        <p:spPr>
          <a:xfrm>
            <a:off x="457200" y="658368"/>
            <a:ext cx="8229600" cy="530352"/>
          </a:xfrm>
          <a:prstGeom prst="rect">
            <a:avLst/>
          </a:prstGeom>
          <a:noFill/>
          <a:ln/>
        </p:spPr>
        <p:txBody>
          <a:bodyPr wrap="square" lIns="0" tIns="0" rIns="0" bIns="0" rtlCol="0" anchor="ctr"/>
          <a:lstStyle/>
          <a:p>
            <a:pPr algn="l" indent="0" marL="0">
              <a:buNone/>
            </a:pPr>
            <a:r>
              <a:rPr lang="en-US" sz="2800" b="1" dirty="0">
                <a:solidFill>
                  <a:srgbClr val="F5F5F5"/>
                </a:solidFill>
                <a:latin typeface="Calibri" pitchFamily="34" charset="0"/>
                <a:ea typeface="Calibri" pitchFamily="34" charset="-122"/>
                <a:cs typeface="Calibri" pitchFamily="34" charset="-120"/>
              </a:rPr>
              <a:t>15 venues. 5 shows per night. Friday to Sunday.</a:t>
            </a:r>
            <a:endParaRPr lang="en-US" sz="2800" dirty="0"/>
          </a:p>
        </p:txBody>
      </p:sp>
      <p:sp>
        <p:nvSpPr>
          <p:cNvPr id="4" name="Text 2"/>
          <p:cNvSpPr/>
          <p:nvPr/>
        </p:nvSpPr>
        <p:spPr>
          <a:xfrm>
            <a:off x="457200" y="1234440"/>
            <a:ext cx="7315200" cy="347472"/>
          </a:xfrm>
          <a:prstGeom prst="rect">
            <a:avLst/>
          </a:prstGeom>
          <a:noFill/>
          <a:ln/>
        </p:spPr>
        <p:txBody>
          <a:bodyPr wrap="square" lIns="0" tIns="0" rIns="0" bIns="0" rtlCol="0" anchor="ctr"/>
          <a:lstStyle/>
          <a:p>
            <a:pPr algn="l" indent="0" marL="0">
              <a:buNone/>
            </a:pPr>
            <a:r>
              <a:rPr lang="en-US" sz="1400" i="1" dirty="0">
                <a:solidFill>
                  <a:srgbClr val="CCCCCC"/>
                </a:solidFill>
                <a:latin typeface="Calibri" pitchFamily="34" charset="0"/>
                <a:ea typeface="Calibri" pitchFamily="34" charset="-122"/>
                <a:cs typeface="Calibri" pitchFamily="34" charset="-120"/>
              </a:rPr>
              <a:t>Three nights of African House music spread across every neighbourhood of Cape Town.</a:t>
            </a:r>
            <a:endParaRPr lang="en-US" sz="1400" dirty="0"/>
          </a:p>
        </p:txBody>
      </p:sp>
      <p:sp>
        <p:nvSpPr>
          <p:cNvPr id="5" name="Shape 3"/>
          <p:cNvSpPr/>
          <p:nvPr/>
        </p:nvSpPr>
        <p:spPr>
          <a:xfrm>
            <a:off x="457200" y="1828800"/>
            <a:ext cx="2633472" cy="3090672"/>
          </a:xfrm>
          <a:prstGeom prst="rect">
            <a:avLst/>
          </a:prstGeom>
          <a:solidFill>
            <a:srgbClr val="0F1C2E"/>
          </a:solidFill>
          <a:ln w="12700">
            <a:solidFill>
              <a:srgbClr val="FFFFFF"/>
            </a:solidFill>
            <a:prstDash val="solid"/>
          </a:ln>
          <a:effectLst>
            <a:outerShdw sx="100000" sy="100000" kx="0" ky="0" algn="bl" rotWithShape="0" blurRad="152400" dist="50800" dir="8100000">
              <a:srgbClr val="000000">
                <a:alpha val="20000"/>
              </a:srgbClr>
            </a:outerShdw>
          </a:effectLst>
        </p:spPr>
      </p:sp>
      <p:sp>
        <p:nvSpPr>
          <p:cNvPr id="6" name="Shape 4"/>
          <p:cNvSpPr/>
          <p:nvPr/>
        </p:nvSpPr>
        <p:spPr>
          <a:xfrm>
            <a:off x="1453896" y="1572768"/>
            <a:ext cx="640080" cy="640080"/>
          </a:xfrm>
          <a:prstGeom prst="ellipse">
            <a:avLst/>
          </a:prstGeom>
          <a:solidFill>
            <a:srgbClr val="C9A84C"/>
          </a:solidFill>
          <a:ln w="12700">
            <a:solidFill>
              <a:srgbClr val="FFFFFF"/>
            </a:solidFill>
            <a:prstDash val="solid"/>
          </a:ln>
        </p:spPr>
      </p:sp>
      <p:sp>
        <p:nvSpPr>
          <p:cNvPr id="7" name="Text 5"/>
          <p:cNvSpPr/>
          <p:nvPr/>
        </p:nvSpPr>
        <p:spPr>
          <a:xfrm>
            <a:off x="1453896" y="1609344"/>
            <a:ext cx="640080" cy="530352"/>
          </a:xfrm>
          <a:prstGeom prst="rect">
            <a:avLst/>
          </a:prstGeom>
          <a:noFill/>
          <a:ln/>
        </p:spPr>
        <p:txBody>
          <a:bodyPr wrap="square" lIns="0" tIns="0" rIns="0" bIns="0" rtlCol="0" anchor="ctr"/>
          <a:lstStyle/>
          <a:p>
            <a:pPr algn="ctr" indent="0" marL="0">
              <a:buNone/>
            </a:pPr>
            <a:r>
              <a:rPr lang="en-US" sz="2600" b="1" dirty="0">
                <a:solidFill>
                  <a:srgbClr val="0A0E1A"/>
                </a:solidFill>
                <a:latin typeface="Calibri" pitchFamily="34" charset="0"/>
                <a:ea typeface="Calibri" pitchFamily="34" charset="-122"/>
                <a:cs typeface="Calibri" pitchFamily="34" charset="-120"/>
              </a:rPr>
              <a:t>5</a:t>
            </a:r>
            <a:endParaRPr lang="en-US" sz="2600" dirty="0"/>
          </a:p>
        </p:txBody>
      </p:sp>
      <p:sp>
        <p:nvSpPr>
          <p:cNvPr id="8" name="Text 6"/>
          <p:cNvSpPr/>
          <p:nvPr/>
        </p:nvSpPr>
        <p:spPr>
          <a:xfrm>
            <a:off x="594360" y="1920240"/>
            <a:ext cx="2359152" cy="292608"/>
          </a:xfrm>
          <a:prstGeom prst="rect">
            <a:avLst/>
          </a:prstGeom>
          <a:noFill/>
          <a:ln/>
        </p:spPr>
        <p:txBody>
          <a:bodyPr wrap="square" lIns="0" tIns="0" rIns="0" bIns="0" rtlCol="0" anchor="ctr"/>
          <a:lstStyle/>
          <a:p>
            <a:pPr algn="ctr" indent="0" marL="0">
              <a:buNone/>
            </a:pPr>
            <a:r>
              <a:rPr lang="en-US" sz="1100" b="1" dirty="0">
                <a:solidFill>
                  <a:srgbClr val="C9A84C"/>
                </a:solidFill>
                <a:latin typeface="Calibri" pitchFamily="34" charset="0"/>
                <a:ea typeface="Calibri" pitchFamily="34" charset="-122"/>
                <a:cs typeface="Calibri" pitchFamily="34" charset="-120"/>
              </a:rPr>
              <a:t>FRIDAY 4 DEC</a:t>
            </a:r>
            <a:endParaRPr lang="en-US" sz="1100" dirty="0"/>
          </a:p>
        </p:txBody>
      </p:sp>
      <p:sp>
        <p:nvSpPr>
          <p:cNvPr id="9" name="Text 7"/>
          <p:cNvSpPr/>
          <p:nvPr/>
        </p:nvSpPr>
        <p:spPr>
          <a:xfrm>
            <a:off x="594360" y="2212848"/>
            <a:ext cx="2359152" cy="237744"/>
          </a:xfrm>
          <a:prstGeom prst="rect">
            <a:avLst/>
          </a:prstGeom>
          <a:noFill/>
          <a:ln/>
        </p:spPr>
        <p:txBody>
          <a:bodyPr wrap="square" lIns="0" tIns="0" rIns="0" bIns="0" rtlCol="0" anchor="ctr"/>
          <a:lstStyle/>
          <a:p>
            <a:pPr algn="ctr" indent="0" marL="0">
              <a:buNone/>
            </a:pPr>
            <a:r>
              <a:rPr lang="en-US" sz="900" spc="200" kern="0" dirty="0">
                <a:solidFill>
                  <a:srgbClr val="CCCCCC"/>
                </a:solidFill>
                <a:latin typeface="Calibri" pitchFamily="34" charset="0"/>
                <a:ea typeface="Calibri" pitchFamily="34" charset="-122"/>
                <a:cs typeface="Calibri" pitchFamily="34" charset="-120"/>
              </a:rPr>
              <a:t>SHOWS</a:t>
            </a:r>
            <a:endParaRPr lang="en-US" sz="900" dirty="0"/>
          </a:p>
        </p:txBody>
      </p:sp>
      <p:sp>
        <p:nvSpPr>
          <p:cNvPr id="10" name="Shape 8"/>
          <p:cNvSpPr/>
          <p:nvPr/>
        </p:nvSpPr>
        <p:spPr>
          <a:xfrm>
            <a:off x="594360" y="2542032"/>
            <a:ext cx="2359152" cy="18288"/>
          </a:xfrm>
          <a:prstGeom prst="rect">
            <a:avLst/>
          </a:prstGeom>
          <a:solidFill>
            <a:srgbClr val="1E2D3D"/>
          </a:solidFill>
          <a:ln w="12700">
            <a:solidFill>
              <a:srgbClr val="FFFFFF"/>
            </a:solidFill>
            <a:prstDash val="solid"/>
          </a:ln>
        </p:spPr>
      </p:sp>
      <p:sp>
        <p:nvSpPr>
          <p:cNvPr id="11" name="Shape 9"/>
          <p:cNvSpPr/>
          <p:nvPr/>
        </p:nvSpPr>
        <p:spPr>
          <a:xfrm>
            <a:off x="621792" y="2670048"/>
            <a:ext cx="256032" cy="256032"/>
          </a:xfrm>
          <a:prstGeom prst="ellipse">
            <a:avLst/>
          </a:prstGeom>
          <a:solidFill>
            <a:srgbClr val="C9A84C"/>
          </a:solidFill>
          <a:ln w="12700">
            <a:solidFill>
              <a:srgbClr val="FFFFFF"/>
            </a:solidFill>
            <a:prstDash val="solid"/>
          </a:ln>
        </p:spPr>
      </p:sp>
      <p:pic>
        <p:nvPicPr>
          <p:cNvPr id="12" name="Image 0" descr="preencoded.png">    </p:cNvPr>
          <p:cNvPicPr>
            <a:picLocks noChangeAspect="1"/>
          </p:cNvPicPr>
          <p:nvPr/>
        </p:nvPicPr>
        <p:blipFill>
          <a:blip r:embed="rId1"/>
          <a:stretch>
            <a:fillRect/>
          </a:stretch>
        </p:blipFill>
        <p:spPr>
          <a:xfrm>
            <a:off x="657636" y="2705892"/>
            <a:ext cx="184343" cy="184343"/>
          </a:xfrm>
          <a:prstGeom prst="rect">
            <a:avLst/>
          </a:prstGeom>
        </p:spPr>
      </p:pic>
      <p:sp>
        <p:nvSpPr>
          <p:cNvPr id="13" name="Text 10"/>
          <p:cNvSpPr/>
          <p:nvPr/>
        </p:nvSpPr>
        <p:spPr>
          <a:xfrm>
            <a:off x="932688" y="2670048"/>
            <a:ext cx="2048256" cy="274320"/>
          </a:xfrm>
          <a:prstGeom prst="rect">
            <a:avLst/>
          </a:prstGeom>
          <a:noFill/>
          <a:ln/>
        </p:spPr>
        <p:txBody>
          <a:bodyPr wrap="square" lIns="0" tIns="0" rIns="0" bIns="0" rtlCol="0" anchor="ctr"/>
          <a:lstStyle/>
          <a:p>
            <a:pPr algn="l" indent="0" marL="0">
              <a:buNone/>
            </a:pPr>
            <a:r>
              <a:rPr lang="en-US" sz="1100" dirty="0">
                <a:solidFill>
                  <a:srgbClr val="F5F5F5"/>
                </a:solidFill>
                <a:latin typeface="Calibri" pitchFamily="34" charset="0"/>
                <a:ea typeface="Calibri" pitchFamily="34" charset="-122"/>
                <a:cs typeface="Calibri" pitchFamily="34" charset="-120"/>
              </a:rPr>
              <a:t>Bo-Kaap</a:t>
            </a:r>
            <a:endParaRPr lang="en-US" sz="1100" dirty="0"/>
          </a:p>
        </p:txBody>
      </p:sp>
      <p:sp>
        <p:nvSpPr>
          <p:cNvPr id="14" name="Shape 11"/>
          <p:cNvSpPr/>
          <p:nvPr/>
        </p:nvSpPr>
        <p:spPr>
          <a:xfrm>
            <a:off x="621792" y="3017520"/>
            <a:ext cx="256032" cy="256032"/>
          </a:xfrm>
          <a:prstGeom prst="ellipse">
            <a:avLst/>
          </a:prstGeom>
          <a:solidFill>
            <a:srgbClr val="C9A84C"/>
          </a:solidFill>
          <a:ln w="12700">
            <a:solidFill>
              <a:srgbClr val="FFFFFF"/>
            </a:solidFill>
            <a:prstDash val="solid"/>
          </a:ln>
        </p:spPr>
      </p:sp>
      <p:pic>
        <p:nvPicPr>
          <p:cNvPr id="15" name="Image 1" descr="preencoded.png">    </p:cNvPr>
          <p:cNvPicPr>
            <a:picLocks noChangeAspect="1"/>
          </p:cNvPicPr>
          <p:nvPr/>
        </p:nvPicPr>
        <p:blipFill>
          <a:blip r:embed="rId2"/>
          <a:stretch>
            <a:fillRect/>
          </a:stretch>
        </p:blipFill>
        <p:spPr>
          <a:xfrm>
            <a:off x="657636" y="3053364"/>
            <a:ext cx="184343" cy="184343"/>
          </a:xfrm>
          <a:prstGeom prst="rect">
            <a:avLst/>
          </a:prstGeom>
        </p:spPr>
      </p:pic>
      <p:sp>
        <p:nvSpPr>
          <p:cNvPr id="16" name="Text 12"/>
          <p:cNvSpPr/>
          <p:nvPr/>
        </p:nvSpPr>
        <p:spPr>
          <a:xfrm>
            <a:off x="932688" y="3017520"/>
            <a:ext cx="2048256" cy="274320"/>
          </a:xfrm>
          <a:prstGeom prst="rect">
            <a:avLst/>
          </a:prstGeom>
          <a:noFill/>
          <a:ln/>
        </p:spPr>
        <p:txBody>
          <a:bodyPr wrap="square" lIns="0" tIns="0" rIns="0" bIns="0" rtlCol="0" anchor="ctr"/>
          <a:lstStyle/>
          <a:p>
            <a:pPr algn="l" indent="0" marL="0">
              <a:buNone/>
            </a:pPr>
            <a:r>
              <a:rPr lang="en-US" sz="1100" dirty="0">
                <a:solidFill>
                  <a:srgbClr val="F5F5F5"/>
                </a:solidFill>
                <a:latin typeface="Calibri" pitchFamily="34" charset="0"/>
                <a:ea typeface="Calibri" pitchFamily="34" charset="-122"/>
                <a:cs typeface="Calibri" pitchFamily="34" charset="-120"/>
              </a:rPr>
              <a:t>Woodstock</a:t>
            </a:r>
            <a:endParaRPr lang="en-US" sz="1100" dirty="0"/>
          </a:p>
        </p:txBody>
      </p:sp>
      <p:sp>
        <p:nvSpPr>
          <p:cNvPr id="17" name="Shape 13"/>
          <p:cNvSpPr/>
          <p:nvPr/>
        </p:nvSpPr>
        <p:spPr>
          <a:xfrm>
            <a:off x="621792" y="3364992"/>
            <a:ext cx="256032" cy="256032"/>
          </a:xfrm>
          <a:prstGeom prst="ellipse">
            <a:avLst/>
          </a:prstGeom>
          <a:solidFill>
            <a:srgbClr val="C9A84C"/>
          </a:solidFill>
          <a:ln w="12700">
            <a:solidFill>
              <a:srgbClr val="FFFFFF"/>
            </a:solidFill>
            <a:prstDash val="solid"/>
          </a:ln>
        </p:spPr>
      </p:sp>
      <p:pic>
        <p:nvPicPr>
          <p:cNvPr id="18" name="Image 2" descr="preencoded.png">    </p:cNvPr>
          <p:cNvPicPr>
            <a:picLocks noChangeAspect="1"/>
          </p:cNvPicPr>
          <p:nvPr/>
        </p:nvPicPr>
        <p:blipFill>
          <a:blip r:embed="rId3"/>
          <a:stretch>
            <a:fillRect/>
          </a:stretch>
        </p:blipFill>
        <p:spPr>
          <a:xfrm>
            <a:off x="657636" y="3400836"/>
            <a:ext cx="184343" cy="184343"/>
          </a:xfrm>
          <a:prstGeom prst="rect">
            <a:avLst/>
          </a:prstGeom>
        </p:spPr>
      </p:pic>
      <p:sp>
        <p:nvSpPr>
          <p:cNvPr id="19" name="Text 14"/>
          <p:cNvSpPr/>
          <p:nvPr/>
        </p:nvSpPr>
        <p:spPr>
          <a:xfrm>
            <a:off x="932688" y="3364992"/>
            <a:ext cx="2048256" cy="274320"/>
          </a:xfrm>
          <a:prstGeom prst="rect">
            <a:avLst/>
          </a:prstGeom>
          <a:noFill/>
          <a:ln/>
        </p:spPr>
        <p:txBody>
          <a:bodyPr wrap="square" lIns="0" tIns="0" rIns="0" bIns="0" rtlCol="0" anchor="ctr"/>
          <a:lstStyle/>
          <a:p>
            <a:pPr algn="l" indent="0" marL="0">
              <a:buNone/>
            </a:pPr>
            <a:r>
              <a:rPr lang="en-US" sz="1100" dirty="0">
                <a:solidFill>
                  <a:srgbClr val="F5F5F5"/>
                </a:solidFill>
                <a:latin typeface="Calibri" pitchFamily="34" charset="0"/>
                <a:ea typeface="Calibri" pitchFamily="34" charset="-122"/>
                <a:cs typeface="Calibri" pitchFamily="34" charset="-120"/>
              </a:rPr>
              <a:t>Sea Point</a:t>
            </a:r>
            <a:endParaRPr lang="en-US" sz="1100" dirty="0"/>
          </a:p>
        </p:txBody>
      </p:sp>
      <p:sp>
        <p:nvSpPr>
          <p:cNvPr id="20" name="Shape 15"/>
          <p:cNvSpPr/>
          <p:nvPr/>
        </p:nvSpPr>
        <p:spPr>
          <a:xfrm>
            <a:off x="621792" y="3712464"/>
            <a:ext cx="256032" cy="256032"/>
          </a:xfrm>
          <a:prstGeom prst="ellipse">
            <a:avLst/>
          </a:prstGeom>
          <a:solidFill>
            <a:srgbClr val="C9A84C"/>
          </a:solidFill>
          <a:ln w="12700">
            <a:solidFill>
              <a:srgbClr val="FFFFFF"/>
            </a:solidFill>
            <a:prstDash val="solid"/>
          </a:ln>
        </p:spPr>
      </p:sp>
      <p:pic>
        <p:nvPicPr>
          <p:cNvPr id="21" name="Image 3" descr="preencoded.png">    </p:cNvPr>
          <p:cNvPicPr>
            <a:picLocks noChangeAspect="1"/>
          </p:cNvPicPr>
          <p:nvPr/>
        </p:nvPicPr>
        <p:blipFill>
          <a:blip r:embed="rId4"/>
          <a:stretch>
            <a:fillRect/>
          </a:stretch>
        </p:blipFill>
        <p:spPr>
          <a:xfrm>
            <a:off x="657636" y="3748308"/>
            <a:ext cx="184343" cy="184343"/>
          </a:xfrm>
          <a:prstGeom prst="rect">
            <a:avLst/>
          </a:prstGeom>
        </p:spPr>
      </p:pic>
      <p:sp>
        <p:nvSpPr>
          <p:cNvPr id="22" name="Text 16"/>
          <p:cNvSpPr/>
          <p:nvPr/>
        </p:nvSpPr>
        <p:spPr>
          <a:xfrm>
            <a:off x="932688" y="3712464"/>
            <a:ext cx="2048256" cy="274320"/>
          </a:xfrm>
          <a:prstGeom prst="rect">
            <a:avLst/>
          </a:prstGeom>
          <a:noFill/>
          <a:ln/>
        </p:spPr>
        <p:txBody>
          <a:bodyPr wrap="square" lIns="0" tIns="0" rIns="0" bIns="0" rtlCol="0" anchor="ctr"/>
          <a:lstStyle/>
          <a:p>
            <a:pPr algn="l" indent="0" marL="0">
              <a:buNone/>
            </a:pPr>
            <a:r>
              <a:rPr lang="en-US" sz="1100" dirty="0">
                <a:solidFill>
                  <a:srgbClr val="F5F5F5"/>
                </a:solidFill>
                <a:latin typeface="Calibri" pitchFamily="34" charset="0"/>
                <a:ea typeface="Calibri" pitchFamily="34" charset="-122"/>
                <a:cs typeface="Calibri" pitchFamily="34" charset="-120"/>
              </a:rPr>
              <a:t>De Waterkant</a:t>
            </a:r>
            <a:endParaRPr lang="en-US" sz="1100" dirty="0"/>
          </a:p>
        </p:txBody>
      </p:sp>
      <p:sp>
        <p:nvSpPr>
          <p:cNvPr id="23" name="Shape 17"/>
          <p:cNvSpPr/>
          <p:nvPr/>
        </p:nvSpPr>
        <p:spPr>
          <a:xfrm>
            <a:off x="621792" y="4059936"/>
            <a:ext cx="256032" cy="256032"/>
          </a:xfrm>
          <a:prstGeom prst="ellipse">
            <a:avLst/>
          </a:prstGeom>
          <a:solidFill>
            <a:srgbClr val="C9A84C"/>
          </a:solidFill>
          <a:ln w="12700">
            <a:solidFill>
              <a:srgbClr val="FFFFFF"/>
            </a:solidFill>
            <a:prstDash val="solid"/>
          </a:ln>
        </p:spPr>
      </p:sp>
      <p:pic>
        <p:nvPicPr>
          <p:cNvPr id="24" name="Image 4" descr="preencoded.png">    </p:cNvPr>
          <p:cNvPicPr>
            <a:picLocks noChangeAspect="1"/>
          </p:cNvPicPr>
          <p:nvPr/>
        </p:nvPicPr>
        <p:blipFill>
          <a:blip r:embed="rId5"/>
          <a:stretch>
            <a:fillRect/>
          </a:stretch>
        </p:blipFill>
        <p:spPr>
          <a:xfrm>
            <a:off x="657636" y="4095780"/>
            <a:ext cx="184343" cy="184343"/>
          </a:xfrm>
          <a:prstGeom prst="rect">
            <a:avLst/>
          </a:prstGeom>
        </p:spPr>
      </p:pic>
      <p:sp>
        <p:nvSpPr>
          <p:cNvPr id="25" name="Text 18"/>
          <p:cNvSpPr/>
          <p:nvPr/>
        </p:nvSpPr>
        <p:spPr>
          <a:xfrm>
            <a:off x="932688" y="4059936"/>
            <a:ext cx="2048256" cy="274320"/>
          </a:xfrm>
          <a:prstGeom prst="rect">
            <a:avLst/>
          </a:prstGeom>
          <a:noFill/>
          <a:ln/>
        </p:spPr>
        <p:txBody>
          <a:bodyPr wrap="square" lIns="0" tIns="0" rIns="0" bIns="0" rtlCol="0" anchor="ctr"/>
          <a:lstStyle/>
          <a:p>
            <a:pPr algn="l" indent="0" marL="0">
              <a:buNone/>
            </a:pPr>
            <a:r>
              <a:rPr lang="en-US" sz="1100" dirty="0">
                <a:solidFill>
                  <a:srgbClr val="F5F5F5"/>
                </a:solidFill>
                <a:latin typeface="Calibri" pitchFamily="34" charset="0"/>
                <a:ea typeface="Calibri" pitchFamily="34" charset="-122"/>
                <a:cs typeface="Calibri" pitchFamily="34" charset="-120"/>
              </a:rPr>
              <a:t>Gardens</a:t>
            </a:r>
            <a:endParaRPr lang="en-US" sz="1100" dirty="0"/>
          </a:p>
        </p:txBody>
      </p:sp>
      <p:sp>
        <p:nvSpPr>
          <p:cNvPr id="26" name="Text 19"/>
          <p:cNvSpPr/>
          <p:nvPr/>
        </p:nvSpPr>
        <p:spPr>
          <a:xfrm>
            <a:off x="594360" y="4434840"/>
            <a:ext cx="2359152" cy="384048"/>
          </a:xfrm>
          <a:prstGeom prst="rect">
            <a:avLst/>
          </a:prstGeom>
          <a:noFill/>
          <a:ln/>
        </p:spPr>
        <p:txBody>
          <a:bodyPr wrap="square" lIns="0" tIns="0" rIns="0" bIns="0" rtlCol="0" anchor="ctr"/>
          <a:lstStyle/>
          <a:p>
            <a:pPr algn="ctr" indent="0" marL="0">
              <a:buNone/>
            </a:pPr>
            <a:r>
              <a:rPr lang="en-US" sz="850" i="1" dirty="0">
                <a:solidFill>
                  <a:srgbClr val="777777"/>
                </a:solidFill>
                <a:latin typeface="Calibri" pitchFamily="34" charset="0"/>
                <a:ea typeface="Calibri" pitchFamily="34" charset="-122"/>
                <a:cs typeface="Calibri" pitchFamily="34" charset="-120"/>
              </a:rPr>
              <a:t>Opening the weekend — the creative quarter, the nightlife strip and the waterfront edge.</a:t>
            </a:r>
            <a:endParaRPr lang="en-US" sz="850" dirty="0"/>
          </a:p>
        </p:txBody>
      </p:sp>
      <p:sp>
        <p:nvSpPr>
          <p:cNvPr id="27" name="Shape 20"/>
          <p:cNvSpPr/>
          <p:nvPr/>
        </p:nvSpPr>
        <p:spPr>
          <a:xfrm>
            <a:off x="3291840" y="1828800"/>
            <a:ext cx="2633472" cy="3090672"/>
          </a:xfrm>
          <a:prstGeom prst="rect">
            <a:avLst/>
          </a:prstGeom>
          <a:solidFill>
            <a:srgbClr val="0F1C2E"/>
          </a:solidFill>
          <a:ln w="12700">
            <a:solidFill>
              <a:srgbClr val="FFFFFF"/>
            </a:solidFill>
            <a:prstDash val="solid"/>
          </a:ln>
          <a:effectLst>
            <a:outerShdw sx="100000" sy="100000" kx="0" ky="0" algn="bl" rotWithShape="0" blurRad="152400" dist="50800" dir="8100000">
              <a:srgbClr val="000000">
                <a:alpha val="20000"/>
              </a:srgbClr>
            </a:outerShdw>
          </a:effectLst>
        </p:spPr>
      </p:sp>
      <p:sp>
        <p:nvSpPr>
          <p:cNvPr id="28" name="Shape 21"/>
          <p:cNvSpPr/>
          <p:nvPr/>
        </p:nvSpPr>
        <p:spPr>
          <a:xfrm>
            <a:off x="4288536" y="1572768"/>
            <a:ext cx="640080" cy="640080"/>
          </a:xfrm>
          <a:prstGeom prst="ellipse">
            <a:avLst/>
          </a:prstGeom>
          <a:solidFill>
            <a:srgbClr val="C9A84C"/>
          </a:solidFill>
          <a:ln w="12700">
            <a:solidFill>
              <a:srgbClr val="FFFFFF"/>
            </a:solidFill>
            <a:prstDash val="solid"/>
          </a:ln>
        </p:spPr>
      </p:sp>
      <p:sp>
        <p:nvSpPr>
          <p:cNvPr id="29" name="Text 22"/>
          <p:cNvSpPr/>
          <p:nvPr/>
        </p:nvSpPr>
        <p:spPr>
          <a:xfrm>
            <a:off x="4288536" y="1609344"/>
            <a:ext cx="640080" cy="530352"/>
          </a:xfrm>
          <a:prstGeom prst="rect">
            <a:avLst/>
          </a:prstGeom>
          <a:noFill/>
          <a:ln/>
        </p:spPr>
        <p:txBody>
          <a:bodyPr wrap="square" lIns="0" tIns="0" rIns="0" bIns="0" rtlCol="0" anchor="ctr"/>
          <a:lstStyle/>
          <a:p>
            <a:pPr algn="ctr" indent="0" marL="0">
              <a:buNone/>
            </a:pPr>
            <a:r>
              <a:rPr lang="en-US" sz="2600" b="1" dirty="0">
                <a:solidFill>
                  <a:srgbClr val="0A0E1A"/>
                </a:solidFill>
                <a:latin typeface="Calibri" pitchFamily="34" charset="0"/>
                <a:ea typeface="Calibri" pitchFamily="34" charset="-122"/>
                <a:cs typeface="Calibri" pitchFamily="34" charset="-120"/>
              </a:rPr>
              <a:t>5</a:t>
            </a:r>
            <a:endParaRPr lang="en-US" sz="2600" dirty="0"/>
          </a:p>
        </p:txBody>
      </p:sp>
      <p:sp>
        <p:nvSpPr>
          <p:cNvPr id="30" name="Text 23"/>
          <p:cNvSpPr/>
          <p:nvPr/>
        </p:nvSpPr>
        <p:spPr>
          <a:xfrm>
            <a:off x="3429000" y="1920240"/>
            <a:ext cx="2359152" cy="292608"/>
          </a:xfrm>
          <a:prstGeom prst="rect">
            <a:avLst/>
          </a:prstGeom>
          <a:noFill/>
          <a:ln/>
        </p:spPr>
        <p:txBody>
          <a:bodyPr wrap="square" lIns="0" tIns="0" rIns="0" bIns="0" rtlCol="0" anchor="ctr"/>
          <a:lstStyle/>
          <a:p>
            <a:pPr algn="ctr" indent="0" marL="0">
              <a:buNone/>
            </a:pPr>
            <a:r>
              <a:rPr lang="en-US" sz="1100" b="1" dirty="0">
                <a:solidFill>
                  <a:srgbClr val="C9A84C"/>
                </a:solidFill>
                <a:latin typeface="Calibri" pitchFamily="34" charset="0"/>
                <a:ea typeface="Calibri" pitchFamily="34" charset="-122"/>
                <a:cs typeface="Calibri" pitchFamily="34" charset="-120"/>
              </a:rPr>
              <a:t>SATURDAY 5 DEC</a:t>
            </a:r>
            <a:endParaRPr lang="en-US" sz="1100" dirty="0"/>
          </a:p>
        </p:txBody>
      </p:sp>
      <p:sp>
        <p:nvSpPr>
          <p:cNvPr id="31" name="Text 24"/>
          <p:cNvSpPr/>
          <p:nvPr/>
        </p:nvSpPr>
        <p:spPr>
          <a:xfrm>
            <a:off x="3429000" y="2212848"/>
            <a:ext cx="2359152" cy="237744"/>
          </a:xfrm>
          <a:prstGeom prst="rect">
            <a:avLst/>
          </a:prstGeom>
          <a:noFill/>
          <a:ln/>
        </p:spPr>
        <p:txBody>
          <a:bodyPr wrap="square" lIns="0" tIns="0" rIns="0" bIns="0" rtlCol="0" anchor="ctr"/>
          <a:lstStyle/>
          <a:p>
            <a:pPr algn="ctr" indent="0" marL="0">
              <a:buNone/>
            </a:pPr>
            <a:r>
              <a:rPr lang="en-US" sz="900" spc="200" kern="0" dirty="0">
                <a:solidFill>
                  <a:srgbClr val="CCCCCC"/>
                </a:solidFill>
                <a:latin typeface="Calibri" pitchFamily="34" charset="0"/>
                <a:ea typeface="Calibri" pitchFamily="34" charset="-122"/>
                <a:cs typeface="Calibri" pitchFamily="34" charset="-120"/>
              </a:rPr>
              <a:t>SHOWS</a:t>
            </a:r>
            <a:endParaRPr lang="en-US" sz="900" dirty="0"/>
          </a:p>
        </p:txBody>
      </p:sp>
      <p:sp>
        <p:nvSpPr>
          <p:cNvPr id="32" name="Shape 25"/>
          <p:cNvSpPr/>
          <p:nvPr/>
        </p:nvSpPr>
        <p:spPr>
          <a:xfrm>
            <a:off x="3429000" y="2542032"/>
            <a:ext cx="2359152" cy="18288"/>
          </a:xfrm>
          <a:prstGeom prst="rect">
            <a:avLst/>
          </a:prstGeom>
          <a:solidFill>
            <a:srgbClr val="1E2D3D"/>
          </a:solidFill>
          <a:ln w="12700">
            <a:solidFill>
              <a:srgbClr val="FFFFFF"/>
            </a:solidFill>
            <a:prstDash val="solid"/>
          </a:ln>
        </p:spPr>
      </p:sp>
      <p:sp>
        <p:nvSpPr>
          <p:cNvPr id="33" name="Shape 26"/>
          <p:cNvSpPr/>
          <p:nvPr/>
        </p:nvSpPr>
        <p:spPr>
          <a:xfrm>
            <a:off x="3456432" y="2670048"/>
            <a:ext cx="256032" cy="256032"/>
          </a:xfrm>
          <a:prstGeom prst="ellipse">
            <a:avLst/>
          </a:prstGeom>
          <a:solidFill>
            <a:srgbClr val="C9A84C"/>
          </a:solidFill>
          <a:ln w="12700">
            <a:solidFill>
              <a:srgbClr val="FFFFFF"/>
            </a:solidFill>
            <a:prstDash val="solid"/>
          </a:ln>
        </p:spPr>
      </p:sp>
      <p:pic>
        <p:nvPicPr>
          <p:cNvPr id="34" name="Image 5" descr="preencoded.png">    </p:cNvPr>
          <p:cNvPicPr>
            <a:picLocks noChangeAspect="1"/>
          </p:cNvPicPr>
          <p:nvPr/>
        </p:nvPicPr>
        <p:blipFill>
          <a:blip r:embed="rId6"/>
          <a:stretch>
            <a:fillRect/>
          </a:stretch>
        </p:blipFill>
        <p:spPr>
          <a:xfrm>
            <a:off x="3492276" y="2705892"/>
            <a:ext cx="184343" cy="184343"/>
          </a:xfrm>
          <a:prstGeom prst="rect">
            <a:avLst/>
          </a:prstGeom>
        </p:spPr>
      </p:pic>
      <p:sp>
        <p:nvSpPr>
          <p:cNvPr id="35" name="Text 27"/>
          <p:cNvSpPr/>
          <p:nvPr/>
        </p:nvSpPr>
        <p:spPr>
          <a:xfrm>
            <a:off x="3767328" y="2670048"/>
            <a:ext cx="2048256" cy="274320"/>
          </a:xfrm>
          <a:prstGeom prst="rect">
            <a:avLst/>
          </a:prstGeom>
          <a:noFill/>
          <a:ln/>
        </p:spPr>
        <p:txBody>
          <a:bodyPr wrap="square" lIns="0" tIns="0" rIns="0" bIns="0" rtlCol="0" anchor="ctr"/>
          <a:lstStyle/>
          <a:p>
            <a:pPr algn="l" indent="0" marL="0">
              <a:buNone/>
            </a:pPr>
            <a:r>
              <a:rPr lang="en-US" sz="1100" dirty="0">
                <a:solidFill>
                  <a:srgbClr val="F5F5F5"/>
                </a:solidFill>
                <a:latin typeface="Calibri" pitchFamily="34" charset="0"/>
                <a:ea typeface="Calibri" pitchFamily="34" charset="-122"/>
                <a:cs typeface="Calibri" pitchFamily="34" charset="-120"/>
              </a:rPr>
              <a:t>V&amp;A Waterfront</a:t>
            </a:r>
            <a:endParaRPr lang="en-US" sz="1100" dirty="0"/>
          </a:p>
        </p:txBody>
      </p:sp>
      <p:sp>
        <p:nvSpPr>
          <p:cNvPr id="36" name="Shape 28"/>
          <p:cNvSpPr/>
          <p:nvPr/>
        </p:nvSpPr>
        <p:spPr>
          <a:xfrm>
            <a:off x="3456432" y="3017520"/>
            <a:ext cx="256032" cy="256032"/>
          </a:xfrm>
          <a:prstGeom prst="ellipse">
            <a:avLst/>
          </a:prstGeom>
          <a:solidFill>
            <a:srgbClr val="C9A84C"/>
          </a:solidFill>
          <a:ln w="12700">
            <a:solidFill>
              <a:srgbClr val="FFFFFF"/>
            </a:solidFill>
            <a:prstDash val="solid"/>
          </a:ln>
        </p:spPr>
      </p:sp>
      <p:pic>
        <p:nvPicPr>
          <p:cNvPr id="37" name="Image 6" descr="preencoded.png">    </p:cNvPr>
          <p:cNvPicPr>
            <a:picLocks noChangeAspect="1"/>
          </p:cNvPicPr>
          <p:nvPr/>
        </p:nvPicPr>
        <p:blipFill>
          <a:blip r:embed="rId7"/>
          <a:stretch>
            <a:fillRect/>
          </a:stretch>
        </p:blipFill>
        <p:spPr>
          <a:xfrm>
            <a:off x="3492276" y="3053364"/>
            <a:ext cx="184343" cy="184343"/>
          </a:xfrm>
          <a:prstGeom prst="rect">
            <a:avLst/>
          </a:prstGeom>
        </p:spPr>
      </p:pic>
      <p:sp>
        <p:nvSpPr>
          <p:cNvPr id="38" name="Text 29"/>
          <p:cNvSpPr/>
          <p:nvPr/>
        </p:nvSpPr>
        <p:spPr>
          <a:xfrm>
            <a:off x="3767328" y="3017520"/>
            <a:ext cx="2048256" cy="274320"/>
          </a:xfrm>
          <a:prstGeom prst="rect">
            <a:avLst/>
          </a:prstGeom>
          <a:noFill/>
          <a:ln/>
        </p:spPr>
        <p:txBody>
          <a:bodyPr wrap="square" lIns="0" tIns="0" rIns="0" bIns="0" rtlCol="0" anchor="ctr"/>
          <a:lstStyle/>
          <a:p>
            <a:pPr algn="l" indent="0" marL="0">
              <a:buNone/>
            </a:pPr>
            <a:r>
              <a:rPr lang="en-US" sz="1100" dirty="0">
                <a:solidFill>
                  <a:srgbClr val="F5F5F5"/>
                </a:solidFill>
                <a:latin typeface="Calibri" pitchFamily="34" charset="0"/>
                <a:ea typeface="Calibri" pitchFamily="34" charset="-122"/>
                <a:cs typeface="Calibri" pitchFamily="34" charset="-120"/>
              </a:rPr>
              <a:t>Green Point</a:t>
            </a:r>
            <a:endParaRPr lang="en-US" sz="1100" dirty="0"/>
          </a:p>
        </p:txBody>
      </p:sp>
      <p:sp>
        <p:nvSpPr>
          <p:cNvPr id="39" name="Shape 30"/>
          <p:cNvSpPr/>
          <p:nvPr/>
        </p:nvSpPr>
        <p:spPr>
          <a:xfrm>
            <a:off x="3456432" y="3364992"/>
            <a:ext cx="256032" cy="256032"/>
          </a:xfrm>
          <a:prstGeom prst="ellipse">
            <a:avLst/>
          </a:prstGeom>
          <a:solidFill>
            <a:srgbClr val="C9A84C"/>
          </a:solidFill>
          <a:ln w="12700">
            <a:solidFill>
              <a:srgbClr val="FFFFFF"/>
            </a:solidFill>
            <a:prstDash val="solid"/>
          </a:ln>
        </p:spPr>
      </p:sp>
      <p:pic>
        <p:nvPicPr>
          <p:cNvPr id="40" name="Image 7" descr="preencoded.png">    </p:cNvPr>
          <p:cNvPicPr>
            <a:picLocks noChangeAspect="1"/>
          </p:cNvPicPr>
          <p:nvPr/>
        </p:nvPicPr>
        <p:blipFill>
          <a:blip r:embed="rId8"/>
          <a:stretch>
            <a:fillRect/>
          </a:stretch>
        </p:blipFill>
        <p:spPr>
          <a:xfrm>
            <a:off x="3492276" y="3400836"/>
            <a:ext cx="184343" cy="184343"/>
          </a:xfrm>
          <a:prstGeom prst="rect">
            <a:avLst/>
          </a:prstGeom>
        </p:spPr>
      </p:pic>
      <p:sp>
        <p:nvSpPr>
          <p:cNvPr id="41" name="Text 31"/>
          <p:cNvSpPr/>
          <p:nvPr/>
        </p:nvSpPr>
        <p:spPr>
          <a:xfrm>
            <a:off x="3767328" y="3364992"/>
            <a:ext cx="2048256" cy="274320"/>
          </a:xfrm>
          <a:prstGeom prst="rect">
            <a:avLst/>
          </a:prstGeom>
          <a:noFill/>
          <a:ln/>
        </p:spPr>
        <p:txBody>
          <a:bodyPr wrap="square" lIns="0" tIns="0" rIns="0" bIns="0" rtlCol="0" anchor="ctr"/>
          <a:lstStyle/>
          <a:p>
            <a:pPr algn="l" indent="0" marL="0">
              <a:buNone/>
            </a:pPr>
            <a:r>
              <a:rPr lang="en-US" sz="1100" dirty="0">
                <a:solidFill>
                  <a:srgbClr val="F5F5F5"/>
                </a:solidFill>
                <a:latin typeface="Calibri" pitchFamily="34" charset="0"/>
                <a:ea typeface="Calibri" pitchFamily="34" charset="-122"/>
                <a:cs typeface="Calibri" pitchFamily="34" charset="-120"/>
              </a:rPr>
              <a:t>Observatory</a:t>
            </a:r>
            <a:endParaRPr lang="en-US" sz="1100" dirty="0"/>
          </a:p>
        </p:txBody>
      </p:sp>
      <p:sp>
        <p:nvSpPr>
          <p:cNvPr id="42" name="Shape 32"/>
          <p:cNvSpPr/>
          <p:nvPr/>
        </p:nvSpPr>
        <p:spPr>
          <a:xfrm>
            <a:off x="3456432" y="3712464"/>
            <a:ext cx="256032" cy="256032"/>
          </a:xfrm>
          <a:prstGeom prst="ellipse">
            <a:avLst/>
          </a:prstGeom>
          <a:solidFill>
            <a:srgbClr val="C9A84C"/>
          </a:solidFill>
          <a:ln w="12700">
            <a:solidFill>
              <a:srgbClr val="FFFFFF"/>
            </a:solidFill>
            <a:prstDash val="solid"/>
          </a:ln>
        </p:spPr>
      </p:sp>
      <p:pic>
        <p:nvPicPr>
          <p:cNvPr id="43" name="Image 8" descr="preencoded.png">    </p:cNvPr>
          <p:cNvPicPr>
            <a:picLocks noChangeAspect="1"/>
          </p:cNvPicPr>
          <p:nvPr/>
        </p:nvPicPr>
        <p:blipFill>
          <a:blip r:embed="rId9"/>
          <a:stretch>
            <a:fillRect/>
          </a:stretch>
        </p:blipFill>
        <p:spPr>
          <a:xfrm>
            <a:off x="3492276" y="3748308"/>
            <a:ext cx="184343" cy="184343"/>
          </a:xfrm>
          <a:prstGeom prst="rect">
            <a:avLst/>
          </a:prstGeom>
        </p:spPr>
      </p:pic>
      <p:sp>
        <p:nvSpPr>
          <p:cNvPr id="44" name="Text 33"/>
          <p:cNvSpPr/>
          <p:nvPr/>
        </p:nvSpPr>
        <p:spPr>
          <a:xfrm>
            <a:off x="3767328" y="3712464"/>
            <a:ext cx="2048256" cy="274320"/>
          </a:xfrm>
          <a:prstGeom prst="rect">
            <a:avLst/>
          </a:prstGeom>
          <a:noFill/>
          <a:ln/>
        </p:spPr>
        <p:txBody>
          <a:bodyPr wrap="square" lIns="0" tIns="0" rIns="0" bIns="0" rtlCol="0" anchor="ctr"/>
          <a:lstStyle/>
          <a:p>
            <a:pPr algn="l" indent="0" marL="0">
              <a:buNone/>
            </a:pPr>
            <a:r>
              <a:rPr lang="en-US" sz="1100" dirty="0">
                <a:solidFill>
                  <a:srgbClr val="F5F5F5"/>
                </a:solidFill>
                <a:latin typeface="Calibri" pitchFamily="34" charset="0"/>
                <a:ea typeface="Calibri" pitchFamily="34" charset="-122"/>
                <a:cs typeface="Calibri" pitchFamily="34" charset="-120"/>
              </a:rPr>
              <a:t>Camps Bay</a:t>
            </a:r>
            <a:endParaRPr lang="en-US" sz="1100" dirty="0"/>
          </a:p>
        </p:txBody>
      </p:sp>
      <p:sp>
        <p:nvSpPr>
          <p:cNvPr id="45" name="Shape 34"/>
          <p:cNvSpPr/>
          <p:nvPr/>
        </p:nvSpPr>
        <p:spPr>
          <a:xfrm>
            <a:off x="3456432" y="4059936"/>
            <a:ext cx="256032" cy="256032"/>
          </a:xfrm>
          <a:prstGeom prst="ellipse">
            <a:avLst/>
          </a:prstGeom>
          <a:solidFill>
            <a:srgbClr val="C9A84C"/>
          </a:solidFill>
          <a:ln w="12700">
            <a:solidFill>
              <a:srgbClr val="FFFFFF"/>
            </a:solidFill>
            <a:prstDash val="solid"/>
          </a:ln>
        </p:spPr>
      </p:sp>
      <p:pic>
        <p:nvPicPr>
          <p:cNvPr id="46" name="Image 9" descr="preencoded.png">    </p:cNvPr>
          <p:cNvPicPr>
            <a:picLocks noChangeAspect="1"/>
          </p:cNvPicPr>
          <p:nvPr/>
        </p:nvPicPr>
        <p:blipFill>
          <a:blip r:embed="rId10"/>
          <a:stretch>
            <a:fillRect/>
          </a:stretch>
        </p:blipFill>
        <p:spPr>
          <a:xfrm>
            <a:off x="3492276" y="4095780"/>
            <a:ext cx="184343" cy="184343"/>
          </a:xfrm>
          <a:prstGeom prst="rect">
            <a:avLst/>
          </a:prstGeom>
        </p:spPr>
      </p:pic>
      <p:sp>
        <p:nvSpPr>
          <p:cNvPr id="47" name="Text 35"/>
          <p:cNvSpPr/>
          <p:nvPr/>
        </p:nvSpPr>
        <p:spPr>
          <a:xfrm>
            <a:off x="3767328" y="4059936"/>
            <a:ext cx="2048256" cy="274320"/>
          </a:xfrm>
          <a:prstGeom prst="rect">
            <a:avLst/>
          </a:prstGeom>
          <a:noFill/>
          <a:ln/>
        </p:spPr>
        <p:txBody>
          <a:bodyPr wrap="square" lIns="0" tIns="0" rIns="0" bIns="0" rtlCol="0" anchor="ctr"/>
          <a:lstStyle/>
          <a:p>
            <a:pPr algn="l" indent="0" marL="0">
              <a:buNone/>
            </a:pPr>
            <a:r>
              <a:rPr lang="en-US" sz="1100" dirty="0">
                <a:solidFill>
                  <a:srgbClr val="F5F5F5"/>
                </a:solidFill>
                <a:latin typeface="Calibri" pitchFamily="34" charset="0"/>
                <a:ea typeface="Calibri" pitchFamily="34" charset="-122"/>
                <a:cs typeface="Calibri" pitchFamily="34" charset="-120"/>
              </a:rPr>
              <a:t>Salt River</a:t>
            </a:r>
            <a:endParaRPr lang="en-US" sz="1100" dirty="0"/>
          </a:p>
        </p:txBody>
      </p:sp>
      <p:sp>
        <p:nvSpPr>
          <p:cNvPr id="48" name="Text 36"/>
          <p:cNvSpPr/>
          <p:nvPr/>
        </p:nvSpPr>
        <p:spPr>
          <a:xfrm>
            <a:off x="3429000" y="4434840"/>
            <a:ext cx="2359152" cy="384048"/>
          </a:xfrm>
          <a:prstGeom prst="rect">
            <a:avLst/>
          </a:prstGeom>
          <a:noFill/>
          <a:ln/>
        </p:spPr>
        <p:txBody>
          <a:bodyPr wrap="square" lIns="0" tIns="0" rIns="0" bIns="0" rtlCol="0" anchor="ctr"/>
          <a:lstStyle/>
          <a:p>
            <a:pPr algn="ctr" indent="0" marL="0">
              <a:buNone/>
            </a:pPr>
            <a:r>
              <a:rPr lang="en-US" sz="850" i="1" dirty="0">
                <a:solidFill>
                  <a:srgbClr val="777777"/>
                </a:solidFill>
                <a:latin typeface="Calibri" pitchFamily="34" charset="0"/>
                <a:ea typeface="Calibri" pitchFamily="34" charset="-122"/>
                <a:cs typeface="Calibri" pitchFamily="34" charset="-120"/>
              </a:rPr>
              <a:t>Peak night — widest spread, biggest audiences, most brand activations.</a:t>
            </a:r>
            <a:endParaRPr lang="en-US" sz="850" dirty="0"/>
          </a:p>
        </p:txBody>
      </p:sp>
      <p:sp>
        <p:nvSpPr>
          <p:cNvPr id="49" name="Shape 37"/>
          <p:cNvSpPr/>
          <p:nvPr/>
        </p:nvSpPr>
        <p:spPr>
          <a:xfrm>
            <a:off x="6126480" y="1828800"/>
            <a:ext cx="2633472" cy="3090672"/>
          </a:xfrm>
          <a:prstGeom prst="rect">
            <a:avLst/>
          </a:prstGeom>
          <a:solidFill>
            <a:srgbClr val="0F1C2E"/>
          </a:solidFill>
          <a:ln w="12700">
            <a:solidFill>
              <a:srgbClr val="FFFFFF"/>
            </a:solidFill>
            <a:prstDash val="solid"/>
          </a:ln>
          <a:effectLst>
            <a:outerShdw sx="100000" sy="100000" kx="0" ky="0" algn="bl" rotWithShape="0" blurRad="152400" dist="50800" dir="8100000">
              <a:srgbClr val="000000">
                <a:alpha val="20000"/>
              </a:srgbClr>
            </a:outerShdw>
          </a:effectLst>
        </p:spPr>
      </p:sp>
      <p:sp>
        <p:nvSpPr>
          <p:cNvPr id="50" name="Shape 38"/>
          <p:cNvSpPr/>
          <p:nvPr/>
        </p:nvSpPr>
        <p:spPr>
          <a:xfrm>
            <a:off x="7123176" y="1572768"/>
            <a:ext cx="640080" cy="640080"/>
          </a:xfrm>
          <a:prstGeom prst="ellipse">
            <a:avLst/>
          </a:prstGeom>
          <a:solidFill>
            <a:srgbClr val="C9A84C"/>
          </a:solidFill>
          <a:ln w="12700">
            <a:solidFill>
              <a:srgbClr val="FFFFFF"/>
            </a:solidFill>
            <a:prstDash val="solid"/>
          </a:ln>
        </p:spPr>
      </p:sp>
      <p:sp>
        <p:nvSpPr>
          <p:cNvPr id="51" name="Text 39"/>
          <p:cNvSpPr/>
          <p:nvPr/>
        </p:nvSpPr>
        <p:spPr>
          <a:xfrm>
            <a:off x="7123176" y="1609344"/>
            <a:ext cx="640080" cy="530352"/>
          </a:xfrm>
          <a:prstGeom prst="rect">
            <a:avLst/>
          </a:prstGeom>
          <a:noFill/>
          <a:ln/>
        </p:spPr>
        <p:txBody>
          <a:bodyPr wrap="square" lIns="0" tIns="0" rIns="0" bIns="0" rtlCol="0" anchor="ctr"/>
          <a:lstStyle/>
          <a:p>
            <a:pPr algn="ctr" indent="0" marL="0">
              <a:buNone/>
            </a:pPr>
            <a:r>
              <a:rPr lang="en-US" sz="2600" b="1" dirty="0">
                <a:solidFill>
                  <a:srgbClr val="0A0E1A"/>
                </a:solidFill>
                <a:latin typeface="Calibri" pitchFamily="34" charset="0"/>
                <a:ea typeface="Calibri" pitchFamily="34" charset="-122"/>
                <a:cs typeface="Calibri" pitchFamily="34" charset="-120"/>
              </a:rPr>
              <a:t>5</a:t>
            </a:r>
            <a:endParaRPr lang="en-US" sz="2600" dirty="0"/>
          </a:p>
        </p:txBody>
      </p:sp>
      <p:sp>
        <p:nvSpPr>
          <p:cNvPr id="52" name="Text 40"/>
          <p:cNvSpPr/>
          <p:nvPr/>
        </p:nvSpPr>
        <p:spPr>
          <a:xfrm>
            <a:off x="6263640" y="1920240"/>
            <a:ext cx="2359152" cy="292608"/>
          </a:xfrm>
          <a:prstGeom prst="rect">
            <a:avLst/>
          </a:prstGeom>
          <a:noFill/>
          <a:ln/>
        </p:spPr>
        <p:txBody>
          <a:bodyPr wrap="square" lIns="0" tIns="0" rIns="0" bIns="0" rtlCol="0" anchor="ctr"/>
          <a:lstStyle/>
          <a:p>
            <a:pPr algn="ctr" indent="0" marL="0">
              <a:buNone/>
            </a:pPr>
            <a:r>
              <a:rPr lang="en-US" sz="1100" b="1" dirty="0">
                <a:solidFill>
                  <a:srgbClr val="C9A84C"/>
                </a:solidFill>
                <a:latin typeface="Calibri" pitchFamily="34" charset="0"/>
                <a:ea typeface="Calibri" pitchFamily="34" charset="-122"/>
                <a:cs typeface="Calibri" pitchFamily="34" charset="-120"/>
              </a:rPr>
              <a:t>SUNDAY 6 DEC</a:t>
            </a:r>
            <a:endParaRPr lang="en-US" sz="1100" dirty="0"/>
          </a:p>
        </p:txBody>
      </p:sp>
      <p:sp>
        <p:nvSpPr>
          <p:cNvPr id="53" name="Text 41"/>
          <p:cNvSpPr/>
          <p:nvPr/>
        </p:nvSpPr>
        <p:spPr>
          <a:xfrm>
            <a:off x="6263640" y="2212848"/>
            <a:ext cx="2359152" cy="237744"/>
          </a:xfrm>
          <a:prstGeom prst="rect">
            <a:avLst/>
          </a:prstGeom>
          <a:noFill/>
          <a:ln/>
        </p:spPr>
        <p:txBody>
          <a:bodyPr wrap="square" lIns="0" tIns="0" rIns="0" bIns="0" rtlCol="0" anchor="ctr"/>
          <a:lstStyle/>
          <a:p>
            <a:pPr algn="ctr" indent="0" marL="0">
              <a:buNone/>
            </a:pPr>
            <a:r>
              <a:rPr lang="en-US" sz="900" spc="200" kern="0" dirty="0">
                <a:solidFill>
                  <a:srgbClr val="CCCCCC"/>
                </a:solidFill>
                <a:latin typeface="Calibri" pitchFamily="34" charset="0"/>
                <a:ea typeface="Calibri" pitchFamily="34" charset="-122"/>
                <a:cs typeface="Calibri" pitchFamily="34" charset="-120"/>
              </a:rPr>
              <a:t>SHOWS</a:t>
            </a:r>
            <a:endParaRPr lang="en-US" sz="900" dirty="0"/>
          </a:p>
        </p:txBody>
      </p:sp>
      <p:sp>
        <p:nvSpPr>
          <p:cNvPr id="54" name="Shape 42"/>
          <p:cNvSpPr/>
          <p:nvPr/>
        </p:nvSpPr>
        <p:spPr>
          <a:xfrm>
            <a:off x="6263640" y="2542032"/>
            <a:ext cx="2359152" cy="18288"/>
          </a:xfrm>
          <a:prstGeom prst="rect">
            <a:avLst/>
          </a:prstGeom>
          <a:solidFill>
            <a:srgbClr val="1E2D3D"/>
          </a:solidFill>
          <a:ln w="12700">
            <a:solidFill>
              <a:srgbClr val="FFFFFF"/>
            </a:solidFill>
            <a:prstDash val="solid"/>
          </a:ln>
        </p:spPr>
      </p:sp>
      <p:sp>
        <p:nvSpPr>
          <p:cNvPr id="55" name="Shape 43"/>
          <p:cNvSpPr/>
          <p:nvPr/>
        </p:nvSpPr>
        <p:spPr>
          <a:xfrm>
            <a:off x="6291072" y="2670048"/>
            <a:ext cx="256032" cy="256032"/>
          </a:xfrm>
          <a:prstGeom prst="ellipse">
            <a:avLst/>
          </a:prstGeom>
          <a:solidFill>
            <a:srgbClr val="C9A84C"/>
          </a:solidFill>
          <a:ln w="12700">
            <a:solidFill>
              <a:srgbClr val="FFFFFF"/>
            </a:solidFill>
            <a:prstDash val="solid"/>
          </a:ln>
        </p:spPr>
      </p:sp>
      <p:pic>
        <p:nvPicPr>
          <p:cNvPr id="56" name="Image 10" descr="preencoded.png">    </p:cNvPr>
          <p:cNvPicPr>
            <a:picLocks noChangeAspect="1"/>
          </p:cNvPicPr>
          <p:nvPr/>
        </p:nvPicPr>
        <p:blipFill>
          <a:blip r:embed="rId11"/>
          <a:stretch>
            <a:fillRect/>
          </a:stretch>
        </p:blipFill>
        <p:spPr>
          <a:xfrm>
            <a:off x="6326916" y="2705892"/>
            <a:ext cx="184343" cy="184343"/>
          </a:xfrm>
          <a:prstGeom prst="rect">
            <a:avLst/>
          </a:prstGeom>
        </p:spPr>
      </p:pic>
      <p:sp>
        <p:nvSpPr>
          <p:cNvPr id="57" name="Text 44"/>
          <p:cNvSpPr/>
          <p:nvPr/>
        </p:nvSpPr>
        <p:spPr>
          <a:xfrm>
            <a:off x="6601968" y="2670048"/>
            <a:ext cx="2048256" cy="274320"/>
          </a:xfrm>
          <a:prstGeom prst="rect">
            <a:avLst/>
          </a:prstGeom>
          <a:noFill/>
          <a:ln/>
        </p:spPr>
        <p:txBody>
          <a:bodyPr wrap="square" lIns="0" tIns="0" rIns="0" bIns="0" rtlCol="0" anchor="ctr"/>
          <a:lstStyle/>
          <a:p>
            <a:pPr algn="l" indent="0" marL="0">
              <a:buNone/>
            </a:pPr>
            <a:r>
              <a:rPr lang="en-US" sz="1100" dirty="0">
                <a:solidFill>
                  <a:srgbClr val="F5F5F5"/>
                </a:solidFill>
                <a:latin typeface="Calibri" pitchFamily="34" charset="0"/>
                <a:ea typeface="Calibri" pitchFamily="34" charset="-122"/>
                <a:cs typeface="Calibri" pitchFamily="34" charset="-120"/>
              </a:rPr>
              <a:t>Kalk Bay</a:t>
            </a:r>
            <a:endParaRPr lang="en-US" sz="1100" dirty="0"/>
          </a:p>
        </p:txBody>
      </p:sp>
      <p:sp>
        <p:nvSpPr>
          <p:cNvPr id="58" name="Shape 45"/>
          <p:cNvSpPr/>
          <p:nvPr/>
        </p:nvSpPr>
        <p:spPr>
          <a:xfrm>
            <a:off x="6291072" y="3017520"/>
            <a:ext cx="256032" cy="256032"/>
          </a:xfrm>
          <a:prstGeom prst="ellipse">
            <a:avLst/>
          </a:prstGeom>
          <a:solidFill>
            <a:srgbClr val="C9A84C"/>
          </a:solidFill>
          <a:ln w="12700">
            <a:solidFill>
              <a:srgbClr val="FFFFFF"/>
            </a:solidFill>
            <a:prstDash val="solid"/>
          </a:ln>
        </p:spPr>
      </p:sp>
      <p:pic>
        <p:nvPicPr>
          <p:cNvPr id="59" name="Image 11" descr="preencoded.png">    </p:cNvPr>
          <p:cNvPicPr>
            <a:picLocks noChangeAspect="1"/>
          </p:cNvPicPr>
          <p:nvPr/>
        </p:nvPicPr>
        <p:blipFill>
          <a:blip r:embed="rId12"/>
          <a:stretch>
            <a:fillRect/>
          </a:stretch>
        </p:blipFill>
        <p:spPr>
          <a:xfrm>
            <a:off x="6326916" y="3053364"/>
            <a:ext cx="184343" cy="184343"/>
          </a:xfrm>
          <a:prstGeom prst="rect">
            <a:avLst/>
          </a:prstGeom>
        </p:spPr>
      </p:pic>
      <p:sp>
        <p:nvSpPr>
          <p:cNvPr id="60" name="Text 46"/>
          <p:cNvSpPr/>
          <p:nvPr/>
        </p:nvSpPr>
        <p:spPr>
          <a:xfrm>
            <a:off x="6601968" y="3017520"/>
            <a:ext cx="2048256" cy="274320"/>
          </a:xfrm>
          <a:prstGeom prst="rect">
            <a:avLst/>
          </a:prstGeom>
          <a:noFill/>
          <a:ln/>
        </p:spPr>
        <p:txBody>
          <a:bodyPr wrap="square" lIns="0" tIns="0" rIns="0" bIns="0" rtlCol="0" anchor="ctr"/>
          <a:lstStyle/>
          <a:p>
            <a:pPr algn="l" indent="0" marL="0">
              <a:buNone/>
            </a:pPr>
            <a:r>
              <a:rPr lang="en-US" sz="1100" dirty="0">
                <a:solidFill>
                  <a:srgbClr val="F5F5F5"/>
                </a:solidFill>
                <a:latin typeface="Calibri" pitchFamily="34" charset="0"/>
                <a:ea typeface="Calibri" pitchFamily="34" charset="-122"/>
                <a:cs typeface="Calibri" pitchFamily="34" charset="-120"/>
              </a:rPr>
              <a:t>Langa</a:t>
            </a:r>
            <a:endParaRPr lang="en-US" sz="1100" dirty="0"/>
          </a:p>
        </p:txBody>
      </p:sp>
      <p:sp>
        <p:nvSpPr>
          <p:cNvPr id="61" name="Shape 47"/>
          <p:cNvSpPr/>
          <p:nvPr/>
        </p:nvSpPr>
        <p:spPr>
          <a:xfrm>
            <a:off x="6291072" y="3364992"/>
            <a:ext cx="256032" cy="256032"/>
          </a:xfrm>
          <a:prstGeom prst="ellipse">
            <a:avLst/>
          </a:prstGeom>
          <a:solidFill>
            <a:srgbClr val="C9A84C"/>
          </a:solidFill>
          <a:ln w="12700">
            <a:solidFill>
              <a:srgbClr val="FFFFFF"/>
            </a:solidFill>
            <a:prstDash val="solid"/>
          </a:ln>
        </p:spPr>
      </p:sp>
      <p:pic>
        <p:nvPicPr>
          <p:cNvPr id="62" name="Image 12" descr="preencoded.png">    </p:cNvPr>
          <p:cNvPicPr>
            <a:picLocks noChangeAspect="1"/>
          </p:cNvPicPr>
          <p:nvPr/>
        </p:nvPicPr>
        <p:blipFill>
          <a:blip r:embed="rId13"/>
          <a:stretch>
            <a:fillRect/>
          </a:stretch>
        </p:blipFill>
        <p:spPr>
          <a:xfrm>
            <a:off x="6326916" y="3400836"/>
            <a:ext cx="184343" cy="184343"/>
          </a:xfrm>
          <a:prstGeom prst="rect">
            <a:avLst/>
          </a:prstGeom>
        </p:spPr>
      </p:pic>
      <p:sp>
        <p:nvSpPr>
          <p:cNvPr id="63" name="Text 48"/>
          <p:cNvSpPr/>
          <p:nvPr/>
        </p:nvSpPr>
        <p:spPr>
          <a:xfrm>
            <a:off x="6601968" y="3364992"/>
            <a:ext cx="2048256" cy="274320"/>
          </a:xfrm>
          <a:prstGeom prst="rect">
            <a:avLst/>
          </a:prstGeom>
          <a:noFill/>
          <a:ln/>
        </p:spPr>
        <p:txBody>
          <a:bodyPr wrap="square" lIns="0" tIns="0" rIns="0" bIns="0" rtlCol="0" anchor="ctr"/>
          <a:lstStyle/>
          <a:p>
            <a:pPr algn="l" indent="0" marL="0">
              <a:buNone/>
            </a:pPr>
            <a:r>
              <a:rPr lang="en-US" sz="1100" dirty="0">
                <a:solidFill>
                  <a:srgbClr val="F5F5F5"/>
                </a:solidFill>
                <a:latin typeface="Calibri" pitchFamily="34" charset="0"/>
                <a:ea typeface="Calibri" pitchFamily="34" charset="-122"/>
                <a:cs typeface="Calibri" pitchFamily="34" charset="-120"/>
              </a:rPr>
              <a:t>Newlands</a:t>
            </a:r>
            <a:endParaRPr lang="en-US" sz="1100" dirty="0"/>
          </a:p>
        </p:txBody>
      </p:sp>
      <p:sp>
        <p:nvSpPr>
          <p:cNvPr id="64" name="Shape 49"/>
          <p:cNvSpPr/>
          <p:nvPr/>
        </p:nvSpPr>
        <p:spPr>
          <a:xfrm>
            <a:off x="6291072" y="3712464"/>
            <a:ext cx="256032" cy="256032"/>
          </a:xfrm>
          <a:prstGeom prst="ellipse">
            <a:avLst/>
          </a:prstGeom>
          <a:solidFill>
            <a:srgbClr val="C9A84C"/>
          </a:solidFill>
          <a:ln w="12700">
            <a:solidFill>
              <a:srgbClr val="FFFFFF"/>
            </a:solidFill>
            <a:prstDash val="solid"/>
          </a:ln>
        </p:spPr>
      </p:sp>
      <p:pic>
        <p:nvPicPr>
          <p:cNvPr id="65" name="Image 13" descr="preencoded.png">    </p:cNvPr>
          <p:cNvPicPr>
            <a:picLocks noChangeAspect="1"/>
          </p:cNvPicPr>
          <p:nvPr/>
        </p:nvPicPr>
        <p:blipFill>
          <a:blip r:embed="rId14"/>
          <a:stretch>
            <a:fillRect/>
          </a:stretch>
        </p:blipFill>
        <p:spPr>
          <a:xfrm>
            <a:off x="6326916" y="3748308"/>
            <a:ext cx="184343" cy="184343"/>
          </a:xfrm>
          <a:prstGeom prst="rect">
            <a:avLst/>
          </a:prstGeom>
        </p:spPr>
      </p:pic>
      <p:sp>
        <p:nvSpPr>
          <p:cNvPr id="66" name="Text 50"/>
          <p:cNvSpPr/>
          <p:nvPr/>
        </p:nvSpPr>
        <p:spPr>
          <a:xfrm>
            <a:off x="6601968" y="3712464"/>
            <a:ext cx="2048256" cy="274320"/>
          </a:xfrm>
          <a:prstGeom prst="rect">
            <a:avLst/>
          </a:prstGeom>
          <a:noFill/>
          <a:ln/>
        </p:spPr>
        <p:txBody>
          <a:bodyPr wrap="square" lIns="0" tIns="0" rIns="0" bIns="0" rtlCol="0" anchor="ctr"/>
          <a:lstStyle/>
          <a:p>
            <a:pPr algn="l" indent="0" marL="0">
              <a:buNone/>
            </a:pPr>
            <a:r>
              <a:rPr lang="en-US" sz="1100" dirty="0">
                <a:solidFill>
                  <a:srgbClr val="F5F5F5"/>
                </a:solidFill>
                <a:latin typeface="Calibri" pitchFamily="34" charset="0"/>
                <a:ea typeface="Calibri" pitchFamily="34" charset="-122"/>
                <a:cs typeface="Calibri" pitchFamily="34" charset="-120"/>
              </a:rPr>
              <a:t>City Bowl</a:t>
            </a:r>
            <a:endParaRPr lang="en-US" sz="1100" dirty="0"/>
          </a:p>
        </p:txBody>
      </p:sp>
      <p:sp>
        <p:nvSpPr>
          <p:cNvPr id="67" name="Shape 51"/>
          <p:cNvSpPr/>
          <p:nvPr/>
        </p:nvSpPr>
        <p:spPr>
          <a:xfrm>
            <a:off x="6291072" y="4059936"/>
            <a:ext cx="256032" cy="256032"/>
          </a:xfrm>
          <a:prstGeom prst="ellipse">
            <a:avLst/>
          </a:prstGeom>
          <a:solidFill>
            <a:srgbClr val="C9A84C"/>
          </a:solidFill>
          <a:ln w="12700">
            <a:solidFill>
              <a:srgbClr val="FFFFFF"/>
            </a:solidFill>
            <a:prstDash val="solid"/>
          </a:ln>
        </p:spPr>
      </p:sp>
      <p:pic>
        <p:nvPicPr>
          <p:cNvPr id="68" name="Image 14" descr="preencoded.png">    </p:cNvPr>
          <p:cNvPicPr>
            <a:picLocks noChangeAspect="1"/>
          </p:cNvPicPr>
          <p:nvPr/>
        </p:nvPicPr>
        <p:blipFill>
          <a:blip r:embed="rId15"/>
          <a:stretch>
            <a:fillRect/>
          </a:stretch>
        </p:blipFill>
        <p:spPr>
          <a:xfrm>
            <a:off x="6326916" y="4095780"/>
            <a:ext cx="184343" cy="184343"/>
          </a:xfrm>
          <a:prstGeom prst="rect">
            <a:avLst/>
          </a:prstGeom>
        </p:spPr>
      </p:pic>
      <p:sp>
        <p:nvSpPr>
          <p:cNvPr id="69" name="Text 52"/>
          <p:cNvSpPr/>
          <p:nvPr/>
        </p:nvSpPr>
        <p:spPr>
          <a:xfrm>
            <a:off x="6601968" y="4059936"/>
            <a:ext cx="2048256" cy="274320"/>
          </a:xfrm>
          <a:prstGeom prst="rect">
            <a:avLst/>
          </a:prstGeom>
          <a:noFill/>
          <a:ln/>
        </p:spPr>
        <p:txBody>
          <a:bodyPr wrap="square" lIns="0" tIns="0" rIns="0" bIns="0" rtlCol="0" anchor="ctr"/>
          <a:lstStyle/>
          <a:p>
            <a:pPr algn="l" indent="0" marL="0">
              <a:buNone/>
            </a:pPr>
            <a:r>
              <a:rPr lang="en-US" sz="1100" dirty="0">
                <a:solidFill>
                  <a:srgbClr val="F5F5F5"/>
                </a:solidFill>
                <a:latin typeface="Calibri" pitchFamily="34" charset="0"/>
                <a:ea typeface="Calibri" pitchFamily="34" charset="-122"/>
                <a:cs typeface="Calibri" pitchFamily="34" charset="-120"/>
              </a:rPr>
              <a:t>Constantia</a:t>
            </a:r>
            <a:endParaRPr lang="en-US" sz="1100" dirty="0"/>
          </a:p>
        </p:txBody>
      </p:sp>
      <p:sp>
        <p:nvSpPr>
          <p:cNvPr id="70" name="Text 53"/>
          <p:cNvSpPr/>
          <p:nvPr/>
        </p:nvSpPr>
        <p:spPr>
          <a:xfrm>
            <a:off x="6263640" y="4434840"/>
            <a:ext cx="2359152" cy="384048"/>
          </a:xfrm>
          <a:prstGeom prst="rect">
            <a:avLst/>
          </a:prstGeom>
          <a:noFill/>
          <a:ln/>
        </p:spPr>
        <p:txBody>
          <a:bodyPr wrap="square" lIns="0" tIns="0" rIns="0" bIns="0" rtlCol="0" anchor="ctr"/>
          <a:lstStyle/>
          <a:p>
            <a:pPr algn="ctr" indent="0" marL="0">
              <a:buNone/>
            </a:pPr>
            <a:r>
              <a:rPr lang="en-US" sz="850" i="1" dirty="0">
                <a:solidFill>
                  <a:srgbClr val="777777"/>
                </a:solidFill>
                <a:latin typeface="Calibri" pitchFamily="34" charset="0"/>
                <a:ea typeface="Calibri" pitchFamily="34" charset="-122"/>
                <a:cs typeface="Calibri" pitchFamily="34" charset="-120"/>
              </a:rPr>
              <a:t>Closing night — community roots, cultural depth, the grand finale.</a:t>
            </a:r>
            <a:endParaRPr lang="en-US" sz="850" dirty="0"/>
          </a:p>
        </p:txBody>
      </p:sp>
      <p:sp>
        <p:nvSpPr>
          <p:cNvPr id="71" name="Text 54"/>
          <p:cNvSpPr/>
          <p:nvPr/>
        </p:nvSpPr>
        <p:spPr>
          <a:xfrm>
            <a:off x="457200" y="4864608"/>
            <a:ext cx="8229600" cy="201168"/>
          </a:xfrm>
          <a:prstGeom prst="rect">
            <a:avLst/>
          </a:prstGeom>
          <a:noFill/>
          <a:ln/>
        </p:spPr>
        <p:txBody>
          <a:bodyPr wrap="square" lIns="0" tIns="0" rIns="0" bIns="0" rtlCol="0" anchor="ctr"/>
          <a:lstStyle/>
          <a:p>
            <a:pPr algn="ctr" indent="0" marL="0">
              <a:buNone/>
            </a:pPr>
            <a:r>
              <a:rPr lang="en-US" sz="900" dirty="0">
                <a:solidFill>
                  <a:srgbClr val="777777"/>
                </a:solidFill>
                <a:latin typeface="Calibri" pitchFamily="34" charset="0"/>
                <a:ea typeface="Calibri" pitchFamily="34" charset="-122"/>
                <a:cs typeface="Calibri" pitchFamily="34" charset="-120"/>
              </a:rPr>
              <a:t>Friday 4 – Sunday 6 December 2026  ·  15 venues across Cape Town</a:t>
            </a:r>
            <a:endParaRPr lang="en-US" sz="9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0A0E1A"/>
        </a:solidFill>
      </p:bgPr>
    </p:bg>
    <p:spTree>
      <p:nvGrpSpPr>
        <p:cNvPr id="1" name=""/>
        <p:cNvGrpSpPr/>
        <p:nvPr/>
      </p:nvGrpSpPr>
      <p:grpSpPr>
        <a:xfrm>
          <a:off x="0" y="0"/>
          <a:ext cx="0" cy="0"/>
          <a:chOff x="0" y="0"/>
          <a:chExt cx="0" cy="0"/>
        </a:xfrm>
      </p:grpSpPr>
      <p:sp>
        <p:nvSpPr>
          <p:cNvPr id="2" name="Text 0"/>
          <p:cNvSpPr/>
          <p:nvPr/>
        </p:nvSpPr>
        <p:spPr>
          <a:xfrm>
            <a:off x="457200" y="320040"/>
            <a:ext cx="8229600" cy="256032"/>
          </a:xfrm>
          <a:prstGeom prst="rect">
            <a:avLst/>
          </a:prstGeom>
          <a:noFill/>
          <a:ln/>
        </p:spPr>
        <p:txBody>
          <a:bodyPr wrap="square" lIns="0" tIns="0" rIns="0" bIns="0" rtlCol="0" anchor="ctr"/>
          <a:lstStyle/>
          <a:p>
            <a:pPr algn="l" indent="0" marL="0">
              <a:buNone/>
            </a:pPr>
            <a:r>
              <a:rPr lang="en-US" sz="1000" b="1" spc="300" kern="0" dirty="0">
                <a:solidFill>
                  <a:srgbClr val="C9A84C"/>
                </a:solidFill>
                <a:latin typeface="Calibri" pitchFamily="34" charset="0"/>
                <a:ea typeface="Calibri" pitchFamily="34" charset="-122"/>
                <a:cs typeface="Calibri" pitchFamily="34" charset="-120"/>
              </a:rPr>
              <a:t>SIGNATURE EXPERIENCES</a:t>
            </a:r>
            <a:endParaRPr lang="en-US" sz="1000" dirty="0"/>
          </a:p>
        </p:txBody>
      </p:sp>
      <p:sp>
        <p:nvSpPr>
          <p:cNvPr id="3" name="Text 1"/>
          <p:cNvSpPr/>
          <p:nvPr/>
        </p:nvSpPr>
        <p:spPr>
          <a:xfrm>
            <a:off x="457200" y="658368"/>
            <a:ext cx="8229600" cy="530352"/>
          </a:xfrm>
          <a:prstGeom prst="rect">
            <a:avLst/>
          </a:prstGeom>
          <a:noFill/>
          <a:ln/>
        </p:spPr>
        <p:txBody>
          <a:bodyPr wrap="square" lIns="0" tIns="0" rIns="0" bIns="0" rtlCol="0" anchor="ctr"/>
          <a:lstStyle/>
          <a:p>
            <a:pPr algn="l" indent="0" marL="0">
              <a:buNone/>
            </a:pPr>
            <a:r>
              <a:rPr lang="en-US" sz="3400" b="1" dirty="0">
                <a:solidFill>
                  <a:srgbClr val="F5F5F5"/>
                </a:solidFill>
                <a:latin typeface="Calibri" pitchFamily="34" charset="0"/>
                <a:ea typeface="Calibri" pitchFamily="34" charset="-122"/>
                <a:cs typeface="Calibri" pitchFamily="34" charset="-120"/>
              </a:rPr>
              <a:t>Only possible in Cape Town.</a:t>
            </a:r>
            <a:endParaRPr lang="en-US" sz="3400" dirty="0"/>
          </a:p>
        </p:txBody>
      </p:sp>
      <p:sp>
        <p:nvSpPr>
          <p:cNvPr id="4" name="Text 2"/>
          <p:cNvSpPr/>
          <p:nvPr/>
        </p:nvSpPr>
        <p:spPr>
          <a:xfrm>
            <a:off x="457200" y="1261872"/>
            <a:ext cx="7772400" cy="347472"/>
          </a:xfrm>
          <a:prstGeom prst="rect">
            <a:avLst/>
          </a:prstGeom>
          <a:noFill/>
          <a:ln/>
        </p:spPr>
        <p:txBody>
          <a:bodyPr wrap="square" lIns="0" tIns="0" rIns="0" bIns="0" rtlCol="0" anchor="ctr"/>
          <a:lstStyle/>
          <a:p>
            <a:pPr algn="l" indent="0" marL="0">
              <a:buNone/>
            </a:pPr>
            <a:r>
              <a:rPr lang="en-US" sz="1300" i="1" dirty="0">
                <a:solidFill>
                  <a:srgbClr val="CCCCCC"/>
                </a:solidFill>
                <a:latin typeface="Calibri" pitchFamily="34" charset="0"/>
                <a:ea typeface="Calibri" pitchFamily="34" charset="-122"/>
                <a:cs typeface="Calibri" pitchFamily="34" charset="-120"/>
              </a:rPr>
              <a:t>Four experiential events that can only happen here — and will be talked about everywhere else.</a:t>
            </a:r>
            <a:endParaRPr lang="en-US" sz="1300" dirty="0"/>
          </a:p>
        </p:txBody>
      </p:sp>
      <p:sp>
        <p:nvSpPr>
          <p:cNvPr id="5" name="Shape 3"/>
          <p:cNvSpPr/>
          <p:nvPr/>
        </p:nvSpPr>
        <p:spPr>
          <a:xfrm>
            <a:off x="457200" y="1828800"/>
            <a:ext cx="1920240" cy="3200400"/>
          </a:xfrm>
          <a:prstGeom prst="rect">
            <a:avLst/>
          </a:prstGeom>
          <a:solidFill>
            <a:srgbClr val="0F1C2E"/>
          </a:solidFill>
          <a:ln w="12700">
            <a:solidFill>
              <a:srgbClr val="FFFFFF"/>
            </a:solidFill>
            <a:prstDash val="solid"/>
          </a:ln>
          <a:effectLst>
            <a:outerShdw sx="100000" sy="100000" kx="0" ky="0" algn="bl" rotWithShape="0" blurRad="152400" dist="50800" dir="8100000">
              <a:srgbClr val="000000">
                <a:alpha val="20000"/>
              </a:srgbClr>
            </a:outerShdw>
          </a:effectLst>
        </p:spPr>
      </p:sp>
      <p:sp>
        <p:nvSpPr>
          <p:cNvPr id="6" name="Shape 4"/>
          <p:cNvSpPr/>
          <p:nvPr/>
        </p:nvSpPr>
        <p:spPr>
          <a:xfrm>
            <a:off x="1143000" y="1938528"/>
            <a:ext cx="548640" cy="548640"/>
          </a:xfrm>
          <a:prstGeom prst="ellipse">
            <a:avLst/>
          </a:prstGeom>
          <a:solidFill>
            <a:srgbClr val="C9A84C"/>
          </a:solidFill>
          <a:ln w="12700">
            <a:solidFill>
              <a:srgbClr val="FFFFFF"/>
            </a:solidFill>
            <a:prstDash val="solid"/>
          </a:ln>
        </p:spPr>
      </p:sp>
      <p:pic>
        <p:nvPicPr>
          <p:cNvPr id="7" name="Image 0" descr="preencoded.png">    </p:cNvPr>
          <p:cNvPicPr>
            <a:picLocks noChangeAspect="1"/>
          </p:cNvPicPr>
          <p:nvPr/>
        </p:nvPicPr>
        <p:blipFill>
          <a:blip r:embed="rId1"/>
          <a:stretch>
            <a:fillRect/>
          </a:stretch>
        </p:blipFill>
        <p:spPr>
          <a:xfrm>
            <a:off x="1234440" y="2029968"/>
            <a:ext cx="365760" cy="365760"/>
          </a:xfrm>
          <a:prstGeom prst="rect">
            <a:avLst/>
          </a:prstGeom>
        </p:spPr>
      </p:pic>
      <p:sp>
        <p:nvSpPr>
          <p:cNvPr id="8" name="Text 5"/>
          <p:cNvSpPr/>
          <p:nvPr/>
        </p:nvSpPr>
        <p:spPr>
          <a:xfrm>
            <a:off x="548640" y="2606040"/>
            <a:ext cx="1737360" cy="411480"/>
          </a:xfrm>
          <a:prstGeom prst="rect">
            <a:avLst/>
          </a:prstGeom>
          <a:noFill/>
          <a:ln/>
        </p:spPr>
        <p:txBody>
          <a:bodyPr wrap="square" lIns="0" tIns="0" rIns="0" bIns="0" rtlCol="0" anchor="ctr"/>
          <a:lstStyle/>
          <a:p>
            <a:pPr algn="ctr" indent="0" marL="0">
              <a:buNone/>
            </a:pPr>
            <a:r>
              <a:rPr lang="en-US" sz="1400" b="1" dirty="0">
                <a:solidFill>
                  <a:srgbClr val="F5F5F5"/>
                </a:solidFill>
                <a:latin typeface="Calibri" pitchFamily="34" charset="0"/>
                <a:ea typeface="Calibri" pitchFamily="34" charset="-122"/>
                <a:cs typeface="Calibri" pitchFamily="34" charset="-120"/>
              </a:rPr>
              <a:t>Wine Farm</a:t>
            </a:r>
            <a:endParaRPr lang="en-US" sz="1400" dirty="0"/>
          </a:p>
        </p:txBody>
      </p:sp>
      <p:sp>
        <p:nvSpPr>
          <p:cNvPr id="9" name="Text 6"/>
          <p:cNvSpPr/>
          <p:nvPr/>
        </p:nvSpPr>
        <p:spPr>
          <a:xfrm>
            <a:off x="548640" y="2999232"/>
            <a:ext cx="1737360" cy="256032"/>
          </a:xfrm>
          <a:prstGeom prst="rect">
            <a:avLst/>
          </a:prstGeom>
          <a:noFill/>
          <a:ln/>
        </p:spPr>
        <p:txBody>
          <a:bodyPr wrap="square" lIns="0" tIns="0" rIns="0" bIns="0" rtlCol="0" anchor="ctr"/>
          <a:lstStyle/>
          <a:p>
            <a:pPr algn="ctr" indent="0" marL="0">
              <a:buNone/>
            </a:pPr>
            <a:r>
              <a:rPr lang="en-US" sz="950" i="1" dirty="0">
                <a:solidFill>
                  <a:srgbClr val="C9A84C"/>
                </a:solidFill>
                <a:latin typeface="Calibri" pitchFamily="34" charset="0"/>
                <a:ea typeface="Calibri" pitchFamily="34" charset="-122"/>
                <a:cs typeface="Calibri" pitchFamily="34" charset="-120"/>
              </a:rPr>
              <a:t>Constantia or Franschhoek</a:t>
            </a:r>
            <a:endParaRPr lang="en-US" sz="950" dirty="0"/>
          </a:p>
        </p:txBody>
      </p:sp>
      <p:sp>
        <p:nvSpPr>
          <p:cNvPr id="10" name="Shape 7"/>
          <p:cNvSpPr/>
          <p:nvPr/>
        </p:nvSpPr>
        <p:spPr>
          <a:xfrm>
            <a:off x="566928" y="3310128"/>
            <a:ext cx="1700784" cy="18288"/>
          </a:xfrm>
          <a:prstGeom prst="rect">
            <a:avLst/>
          </a:prstGeom>
          <a:solidFill>
            <a:srgbClr val="1E2D3D"/>
          </a:solidFill>
          <a:ln w="12700">
            <a:solidFill>
              <a:srgbClr val="FFFFFF"/>
            </a:solidFill>
            <a:prstDash val="solid"/>
          </a:ln>
        </p:spPr>
      </p:sp>
      <p:sp>
        <p:nvSpPr>
          <p:cNvPr id="11" name="Text 8"/>
          <p:cNvSpPr/>
          <p:nvPr/>
        </p:nvSpPr>
        <p:spPr>
          <a:xfrm>
            <a:off x="566928" y="3401568"/>
            <a:ext cx="1700784" cy="1417320"/>
          </a:xfrm>
          <a:prstGeom prst="rect">
            <a:avLst/>
          </a:prstGeom>
          <a:noFill/>
          <a:ln/>
        </p:spPr>
        <p:txBody>
          <a:bodyPr wrap="square" lIns="0" tIns="0" rIns="0" bIns="0" rtlCol="0" anchor="t"/>
          <a:lstStyle/>
          <a:p>
            <a:pPr algn="l" indent="0" marL="0">
              <a:buNone/>
            </a:pPr>
            <a:r>
              <a:rPr lang="en-US" sz="900" dirty="0">
                <a:solidFill>
                  <a:srgbClr val="CCCCCC"/>
                </a:solidFill>
                <a:latin typeface="Calibri" pitchFamily="34" charset="0"/>
                <a:ea typeface="Calibri" pitchFamily="34" charset="-122"/>
                <a:cs typeface="Calibri" pitchFamily="34" charset="-120"/>
              </a:rPr>
              <a:t>An exclusive, invite-only evening at one of Cape Town's iconic wine estates. African House music among the vines. International label executives, brand partners and press in an extraordinary setting. Content that travels globally.</a:t>
            </a:r>
            <a:endParaRPr lang="en-US" sz="900" dirty="0"/>
          </a:p>
        </p:txBody>
      </p:sp>
      <p:sp>
        <p:nvSpPr>
          <p:cNvPr id="12" name="Shape 9"/>
          <p:cNvSpPr/>
          <p:nvPr/>
        </p:nvSpPr>
        <p:spPr>
          <a:xfrm>
            <a:off x="2578608" y="1828800"/>
            <a:ext cx="1920240" cy="3200400"/>
          </a:xfrm>
          <a:prstGeom prst="rect">
            <a:avLst/>
          </a:prstGeom>
          <a:solidFill>
            <a:srgbClr val="0F1C2E"/>
          </a:solidFill>
          <a:ln w="12700">
            <a:solidFill>
              <a:srgbClr val="FFFFFF"/>
            </a:solidFill>
            <a:prstDash val="solid"/>
          </a:ln>
          <a:effectLst>
            <a:outerShdw sx="100000" sy="100000" kx="0" ky="0" algn="bl" rotWithShape="0" blurRad="152400" dist="50800" dir="8100000">
              <a:srgbClr val="000000">
                <a:alpha val="20000"/>
              </a:srgbClr>
            </a:outerShdw>
          </a:effectLst>
        </p:spPr>
      </p:sp>
      <p:sp>
        <p:nvSpPr>
          <p:cNvPr id="13" name="Shape 10"/>
          <p:cNvSpPr/>
          <p:nvPr/>
        </p:nvSpPr>
        <p:spPr>
          <a:xfrm>
            <a:off x="3264408" y="1938528"/>
            <a:ext cx="548640" cy="548640"/>
          </a:xfrm>
          <a:prstGeom prst="ellipse">
            <a:avLst/>
          </a:prstGeom>
          <a:solidFill>
            <a:srgbClr val="4A90D9"/>
          </a:solidFill>
          <a:ln w="12700">
            <a:solidFill>
              <a:srgbClr val="FFFFFF"/>
            </a:solidFill>
            <a:prstDash val="solid"/>
          </a:ln>
        </p:spPr>
      </p:sp>
      <p:pic>
        <p:nvPicPr>
          <p:cNvPr id="14" name="Image 1" descr="preencoded.png">    </p:cNvPr>
          <p:cNvPicPr>
            <a:picLocks noChangeAspect="1"/>
          </p:cNvPicPr>
          <p:nvPr/>
        </p:nvPicPr>
        <p:blipFill>
          <a:blip r:embed="rId2"/>
          <a:stretch>
            <a:fillRect/>
          </a:stretch>
        </p:blipFill>
        <p:spPr>
          <a:xfrm>
            <a:off x="3355848" y="2029968"/>
            <a:ext cx="365760" cy="365760"/>
          </a:xfrm>
          <a:prstGeom prst="rect">
            <a:avLst/>
          </a:prstGeom>
        </p:spPr>
      </p:pic>
      <p:sp>
        <p:nvSpPr>
          <p:cNvPr id="15" name="Text 11"/>
          <p:cNvSpPr/>
          <p:nvPr/>
        </p:nvSpPr>
        <p:spPr>
          <a:xfrm>
            <a:off x="2670048" y="2606040"/>
            <a:ext cx="1737360" cy="411480"/>
          </a:xfrm>
          <a:prstGeom prst="rect">
            <a:avLst/>
          </a:prstGeom>
          <a:noFill/>
          <a:ln/>
        </p:spPr>
        <p:txBody>
          <a:bodyPr wrap="square" lIns="0" tIns="0" rIns="0" bIns="0" rtlCol="0" anchor="ctr"/>
          <a:lstStyle/>
          <a:p>
            <a:pPr algn="ctr" indent="0" marL="0">
              <a:buNone/>
            </a:pPr>
            <a:r>
              <a:rPr lang="en-US" sz="1400" b="1" dirty="0">
                <a:solidFill>
                  <a:srgbClr val="F5F5F5"/>
                </a:solidFill>
                <a:latin typeface="Calibri" pitchFamily="34" charset="0"/>
                <a:ea typeface="Calibri" pitchFamily="34" charset="-122"/>
                <a:cs typeface="Calibri" pitchFamily="34" charset="-120"/>
              </a:rPr>
              <a:t>Yacht Party</a:t>
            </a:r>
            <a:endParaRPr lang="en-US" sz="1400" dirty="0"/>
          </a:p>
        </p:txBody>
      </p:sp>
      <p:sp>
        <p:nvSpPr>
          <p:cNvPr id="16" name="Text 12"/>
          <p:cNvSpPr/>
          <p:nvPr/>
        </p:nvSpPr>
        <p:spPr>
          <a:xfrm>
            <a:off x="2670048" y="2999232"/>
            <a:ext cx="1737360" cy="256032"/>
          </a:xfrm>
          <a:prstGeom prst="rect">
            <a:avLst/>
          </a:prstGeom>
          <a:noFill/>
          <a:ln/>
        </p:spPr>
        <p:txBody>
          <a:bodyPr wrap="square" lIns="0" tIns="0" rIns="0" bIns="0" rtlCol="0" anchor="ctr"/>
          <a:lstStyle/>
          <a:p>
            <a:pPr algn="ctr" indent="0" marL="0">
              <a:buNone/>
            </a:pPr>
            <a:r>
              <a:rPr lang="en-US" sz="950" i="1" dirty="0">
                <a:solidFill>
                  <a:srgbClr val="4A90D9"/>
                </a:solidFill>
                <a:latin typeface="Calibri" pitchFamily="34" charset="0"/>
                <a:ea typeface="Calibri" pitchFamily="34" charset="-122"/>
                <a:cs typeface="Calibri" pitchFamily="34" charset="-120"/>
              </a:rPr>
              <a:t>Table Bay · V&amp;A Waterfront</a:t>
            </a:r>
            <a:endParaRPr lang="en-US" sz="950" dirty="0"/>
          </a:p>
        </p:txBody>
      </p:sp>
      <p:sp>
        <p:nvSpPr>
          <p:cNvPr id="17" name="Shape 13"/>
          <p:cNvSpPr/>
          <p:nvPr/>
        </p:nvSpPr>
        <p:spPr>
          <a:xfrm>
            <a:off x="2688336" y="3310128"/>
            <a:ext cx="1700784" cy="18288"/>
          </a:xfrm>
          <a:prstGeom prst="rect">
            <a:avLst/>
          </a:prstGeom>
          <a:solidFill>
            <a:srgbClr val="1E2D3D"/>
          </a:solidFill>
          <a:ln w="12700">
            <a:solidFill>
              <a:srgbClr val="FFFFFF"/>
            </a:solidFill>
            <a:prstDash val="solid"/>
          </a:ln>
        </p:spPr>
      </p:sp>
      <p:sp>
        <p:nvSpPr>
          <p:cNvPr id="18" name="Text 14"/>
          <p:cNvSpPr/>
          <p:nvPr/>
        </p:nvSpPr>
        <p:spPr>
          <a:xfrm>
            <a:off x="2688336" y="3401568"/>
            <a:ext cx="1700784" cy="1417320"/>
          </a:xfrm>
          <a:prstGeom prst="rect">
            <a:avLst/>
          </a:prstGeom>
          <a:noFill/>
          <a:ln/>
        </p:spPr>
        <p:txBody>
          <a:bodyPr wrap="square" lIns="0" tIns="0" rIns="0" bIns="0" rtlCol="0" anchor="t"/>
          <a:lstStyle/>
          <a:p>
            <a:pPr algn="l" indent="0" marL="0">
              <a:buNone/>
            </a:pPr>
            <a:r>
              <a:rPr lang="en-US" sz="900" dirty="0">
                <a:solidFill>
                  <a:srgbClr val="CCCCCC"/>
                </a:solidFill>
                <a:latin typeface="Calibri" pitchFamily="34" charset="0"/>
                <a:ea typeface="Calibri" pitchFamily="34" charset="-122"/>
                <a:cs typeface="Calibri" pitchFamily="34" charset="-120"/>
              </a:rPr>
              <a:t>An afternoon-to-sunset party on the water with Table Mountain as the backdrop. 200-capacity yacht charter with headline DJ. One of the most photographed settings on earth — every frame is an ADW campaign image.</a:t>
            </a:r>
            <a:endParaRPr lang="en-US" sz="900" dirty="0"/>
          </a:p>
        </p:txBody>
      </p:sp>
      <p:sp>
        <p:nvSpPr>
          <p:cNvPr id="19" name="Shape 15"/>
          <p:cNvSpPr/>
          <p:nvPr/>
        </p:nvSpPr>
        <p:spPr>
          <a:xfrm>
            <a:off x="4700016" y="1828800"/>
            <a:ext cx="1920240" cy="3200400"/>
          </a:xfrm>
          <a:prstGeom prst="rect">
            <a:avLst/>
          </a:prstGeom>
          <a:solidFill>
            <a:srgbClr val="0F1C2E"/>
          </a:solidFill>
          <a:ln w="12700">
            <a:solidFill>
              <a:srgbClr val="FFFFFF"/>
            </a:solidFill>
            <a:prstDash val="solid"/>
          </a:ln>
          <a:effectLst>
            <a:outerShdw sx="100000" sy="100000" kx="0" ky="0" algn="bl" rotWithShape="0" blurRad="152400" dist="50800" dir="8100000">
              <a:srgbClr val="000000">
                <a:alpha val="20000"/>
              </a:srgbClr>
            </a:outerShdw>
          </a:effectLst>
        </p:spPr>
      </p:sp>
      <p:sp>
        <p:nvSpPr>
          <p:cNvPr id="20" name="Shape 16"/>
          <p:cNvSpPr/>
          <p:nvPr/>
        </p:nvSpPr>
        <p:spPr>
          <a:xfrm>
            <a:off x="5385816" y="1938528"/>
            <a:ext cx="548640" cy="548640"/>
          </a:xfrm>
          <a:prstGeom prst="ellipse">
            <a:avLst/>
          </a:prstGeom>
          <a:solidFill>
            <a:srgbClr val="C9A84C"/>
          </a:solidFill>
          <a:ln w="12700">
            <a:solidFill>
              <a:srgbClr val="FFFFFF"/>
            </a:solidFill>
            <a:prstDash val="solid"/>
          </a:ln>
        </p:spPr>
      </p:sp>
      <p:pic>
        <p:nvPicPr>
          <p:cNvPr id="21" name="Image 2" descr="preencoded.png">    </p:cNvPr>
          <p:cNvPicPr>
            <a:picLocks noChangeAspect="1"/>
          </p:cNvPicPr>
          <p:nvPr/>
        </p:nvPicPr>
        <p:blipFill>
          <a:blip r:embed="rId3"/>
          <a:stretch>
            <a:fillRect/>
          </a:stretch>
        </p:blipFill>
        <p:spPr>
          <a:xfrm>
            <a:off x="5477256" y="2029968"/>
            <a:ext cx="365760" cy="365760"/>
          </a:xfrm>
          <a:prstGeom prst="rect">
            <a:avLst/>
          </a:prstGeom>
        </p:spPr>
      </p:pic>
      <p:sp>
        <p:nvSpPr>
          <p:cNvPr id="22" name="Text 17"/>
          <p:cNvSpPr/>
          <p:nvPr/>
        </p:nvSpPr>
        <p:spPr>
          <a:xfrm>
            <a:off x="4791456" y="2606040"/>
            <a:ext cx="1737360" cy="411480"/>
          </a:xfrm>
          <a:prstGeom prst="rect">
            <a:avLst/>
          </a:prstGeom>
          <a:noFill/>
          <a:ln/>
        </p:spPr>
        <p:txBody>
          <a:bodyPr wrap="square" lIns="0" tIns="0" rIns="0" bIns="0" rtlCol="0" anchor="ctr"/>
          <a:lstStyle/>
          <a:p>
            <a:pPr algn="ctr" indent="0" marL="0">
              <a:buNone/>
            </a:pPr>
            <a:r>
              <a:rPr lang="en-US" sz="1400" b="1" dirty="0">
                <a:solidFill>
                  <a:srgbClr val="F5F5F5"/>
                </a:solidFill>
                <a:latin typeface="Calibri" pitchFamily="34" charset="0"/>
                <a:ea typeface="Calibri" pitchFamily="34" charset="-122"/>
                <a:cs typeface="Calibri" pitchFamily="34" charset="-120"/>
              </a:rPr>
              <a:t>Beach Party</a:t>
            </a:r>
            <a:endParaRPr lang="en-US" sz="1400" dirty="0"/>
          </a:p>
        </p:txBody>
      </p:sp>
      <p:sp>
        <p:nvSpPr>
          <p:cNvPr id="23" name="Text 18"/>
          <p:cNvSpPr/>
          <p:nvPr/>
        </p:nvSpPr>
        <p:spPr>
          <a:xfrm>
            <a:off x="4791456" y="2999232"/>
            <a:ext cx="1737360" cy="256032"/>
          </a:xfrm>
          <a:prstGeom prst="rect">
            <a:avLst/>
          </a:prstGeom>
          <a:noFill/>
          <a:ln/>
        </p:spPr>
        <p:txBody>
          <a:bodyPr wrap="square" lIns="0" tIns="0" rIns="0" bIns="0" rtlCol="0" anchor="ctr"/>
          <a:lstStyle/>
          <a:p>
            <a:pPr algn="ctr" indent="0" marL="0">
              <a:buNone/>
            </a:pPr>
            <a:r>
              <a:rPr lang="en-US" sz="950" i="1" dirty="0">
                <a:solidFill>
                  <a:srgbClr val="C9A84C"/>
                </a:solidFill>
                <a:latin typeface="Calibri" pitchFamily="34" charset="0"/>
                <a:ea typeface="Calibri" pitchFamily="34" charset="-122"/>
                <a:cs typeface="Calibri" pitchFamily="34" charset="-120"/>
              </a:rPr>
              <a:t>Clifton 4th or Camps Bay</a:t>
            </a:r>
            <a:endParaRPr lang="en-US" sz="950" dirty="0"/>
          </a:p>
        </p:txBody>
      </p:sp>
      <p:sp>
        <p:nvSpPr>
          <p:cNvPr id="24" name="Shape 19"/>
          <p:cNvSpPr/>
          <p:nvPr/>
        </p:nvSpPr>
        <p:spPr>
          <a:xfrm>
            <a:off x="4809744" y="3310128"/>
            <a:ext cx="1700784" cy="18288"/>
          </a:xfrm>
          <a:prstGeom prst="rect">
            <a:avLst/>
          </a:prstGeom>
          <a:solidFill>
            <a:srgbClr val="1E2D3D"/>
          </a:solidFill>
          <a:ln w="12700">
            <a:solidFill>
              <a:srgbClr val="FFFFFF"/>
            </a:solidFill>
            <a:prstDash val="solid"/>
          </a:ln>
        </p:spPr>
      </p:sp>
      <p:sp>
        <p:nvSpPr>
          <p:cNvPr id="25" name="Text 20"/>
          <p:cNvSpPr/>
          <p:nvPr/>
        </p:nvSpPr>
        <p:spPr>
          <a:xfrm>
            <a:off x="4809744" y="3401568"/>
            <a:ext cx="1700784" cy="1417320"/>
          </a:xfrm>
          <a:prstGeom prst="rect">
            <a:avLst/>
          </a:prstGeom>
          <a:noFill/>
          <a:ln/>
        </p:spPr>
        <p:txBody>
          <a:bodyPr wrap="square" lIns="0" tIns="0" rIns="0" bIns="0" rtlCol="0" anchor="t"/>
          <a:lstStyle/>
          <a:p>
            <a:pPr algn="l" indent="0" marL="0">
              <a:buNone/>
            </a:pPr>
            <a:r>
              <a:rPr lang="en-US" sz="900" dirty="0">
                <a:solidFill>
                  <a:srgbClr val="CCCCCC"/>
                </a:solidFill>
                <a:latin typeface="Calibri" pitchFamily="34" charset="0"/>
                <a:ea typeface="Calibri" pitchFamily="34" charset="-122"/>
                <a:cs typeface="Calibri" pitchFamily="34" charset="-120"/>
              </a:rPr>
              <a:t>The Sunday closing event. Cape Town's most iconic beach, African House music at full volume, a crowd that came from three continents. Sunset, sand and sound. The image that defines ADW 2026 for the world.</a:t>
            </a:r>
            <a:endParaRPr lang="en-US" sz="900" dirty="0"/>
          </a:p>
        </p:txBody>
      </p:sp>
      <p:sp>
        <p:nvSpPr>
          <p:cNvPr id="26" name="Shape 21"/>
          <p:cNvSpPr/>
          <p:nvPr/>
        </p:nvSpPr>
        <p:spPr>
          <a:xfrm>
            <a:off x="6821424" y="1828800"/>
            <a:ext cx="1920240" cy="3200400"/>
          </a:xfrm>
          <a:prstGeom prst="rect">
            <a:avLst/>
          </a:prstGeom>
          <a:solidFill>
            <a:srgbClr val="0F1C2E"/>
          </a:solidFill>
          <a:ln w="12700">
            <a:solidFill>
              <a:srgbClr val="FFFFFF"/>
            </a:solidFill>
            <a:prstDash val="solid"/>
          </a:ln>
          <a:effectLst>
            <a:outerShdw sx="100000" sy="100000" kx="0" ky="0" algn="bl" rotWithShape="0" blurRad="152400" dist="50800" dir="8100000">
              <a:srgbClr val="000000">
                <a:alpha val="20000"/>
              </a:srgbClr>
            </a:outerShdw>
          </a:effectLst>
        </p:spPr>
      </p:sp>
      <p:sp>
        <p:nvSpPr>
          <p:cNvPr id="27" name="Shape 22"/>
          <p:cNvSpPr/>
          <p:nvPr/>
        </p:nvSpPr>
        <p:spPr>
          <a:xfrm>
            <a:off x="7507224" y="1938528"/>
            <a:ext cx="548640" cy="548640"/>
          </a:xfrm>
          <a:prstGeom prst="ellipse">
            <a:avLst/>
          </a:prstGeom>
          <a:solidFill>
            <a:srgbClr val="C81D2B"/>
          </a:solidFill>
          <a:ln w="12700">
            <a:solidFill>
              <a:srgbClr val="FFFFFF"/>
            </a:solidFill>
            <a:prstDash val="solid"/>
          </a:ln>
        </p:spPr>
      </p:sp>
      <p:pic>
        <p:nvPicPr>
          <p:cNvPr id="28" name="Image 3" descr="preencoded.png">    </p:cNvPr>
          <p:cNvPicPr>
            <a:picLocks noChangeAspect="1"/>
          </p:cNvPicPr>
          <p:nvPr/>
        </p:nvPicPr>
        <p:blipFill>
          <a:blip r:embed="rId4"/>
          <a:stretch>
            <a:fillRect/>
          </a:stretch>
        </p:blipFill>
        <p:spPr>
          <a:xfrm>
            <a:off x="7598664" y="2029968"/>
            <a:ext cx="365760" cy="365760"/>
          </a:xfrm>
          <a:prstGeom prst="rect">
            <a:avLst/>
          </a:prstGeom>
        </p:spPr>
      </p:pic>
      <p:sp>
        <p:nvSpPr>
          <p:cNvPr id="29" name="Text 23"/>
          <p:cNvSpPr/>
          <p:nvPr/>
        </p:nvSpPr>
        <p:spPr>
          <a:xfrm>
            <a:off x="6912864" y="2606040"/>
            <a:ext cx="1737360" cy="411480"/>
          </a:xfrm>
          <a:prstGeom prst="rect">
            <a:avLst/>
          </a:prstGeom>
          <a:noFill/>
          <a:ln/>
        </p:spPr>
        <p:txBody>
          <a:bodyPr wrap="square" lIns="0" tIns="0" rIns="0" bIns="0" rtlCol="0" anchor="ctr"/>
          <a:lstStyle/>
          <a:p>
            <a:pPr algn="ctr" indent="0" marL="0">
              <a:buNone/>
            </a:pPr>
            <a:r>
              <a:rPr lang="en-US" sz="1400" b="1" dirty="0">
                <a:solidFill>
                  <a:srgbClr val="F5F5F5"/>
                </a:solidFill>
                <a:latin typeface="Calibri" pitchFamily="34" charset="0"/>
                <a:ea typeface="Calibri" pitchFamily="34" charset="-122"/>
                <a:cs typeface="Calibri" pitchFamily="34" charset="-120"/>
              </a:rPr>
              <a:t>Table Mountain</a:t>
            </a:r>
            <a:endParaRPr lang="en-US" sz="1400" dirty="0"/>
          </a:p>
        </p:txBody>
      </p:sp>
      <p:sp>
        <p:nvSpPr>
          <p:cNvPr id="30" name="Text 24"/>
          <p:cNvSpPr/>
          <p:nvPr/>
        </p:nvSpPr>
        <p:spPr>
          <a:xfrm>
            <a:off x="6912864" y="2999232"/>
            <a:ext cx="1737360" cy="256032"/>
          </a:xfrm>
          <a:prstGeom prst="rect">
            <a:avLst/>
          </a:prstGeom>
          <a:noFill/>
          <a:ln/>
        </p:spPr>
        <p:txBody>
          <a:bodyPr wrap="square" lIns="0" tIns="0" rIns="0" bIns="0" rtlCol="0" anchor="ctr"/>
          <a:lstStyle/>
          <a:p>
            <a:pPr algn="ctr" indent="0" marL="0">
              <a:buNone/>
            </a:pPr>
            <a:r>
              <a:rPr lang="en-US" sz="950" i="1" dirty="0">
                <a:solidFill>
                  <a:srgbClr val="C81D2B"/>
                </a:solidFill>
                <a:latin typeface="Calibri" pitchFamily="34" charset="0"/>
                <a:ea typeface="Calibri" pitchFamily="34" charset="-122"/>
                <a:cs typeface="Calibri" pitchFamily="34" charset="-120"/>
              </a:rPr>
              <a:t>Summit · A once-in-a-lifetime shoot</a:t>
            </a:r>
            <a:endParaRPr lang="en-US" sz="950" dirty="0"/>
          </a:p>
        </p:txBody>
      </p:sp>
      <p:sp>
        <p:nvSpPr>
          <p:cNvPr id="31" name="Shape 25"/>
          <p:cNvSpPr/>
          <p:nvPr/>
        </p:nvSpPr>
        <p:spPr>
          <a:xfrm>
            <a:off x="6931152" y="3310128"/>
            <a:ext cx="1700784" cy="18288"/>
          </a:xfrm>
          <a:prstGeom prst="rect">
            <a:avLst/>
          </a:prstGeom>
          <a:solidFill>
            <a:srgbClr val="1E2D3D"/>
          </a:solidFill>
          <a:ln w="12700">
            <a:solidFill>
              <a:srgbClr val="FFFFFF"/>
            </a:solidFill>
            <a:prstDash val="solid"/>
          </a:ln>
        </p:spPr>
      </p:sp>
      <p:sp>
        <p:nvSpPr>
          <p:cNvPr id="32" name="Text 26"/>
          <p:cNvSpPr/>
          <p:nvPr/>
        </p:nvSpPr>
        <p:spPr>
          <a:xfrm>
            <a:off x="6931152" y="3401568"/>
            <a:ext cx="1700784" cy="1417320"/>
          </a:xfrm>
          <a:prstGeom prst="rect">
            <a:avLst/>
          </a:prstGeom>
          <a:noFill/>
          <a:ln/>
        </p:spPr>
        <p:txBody>
          <a:bodyPr wrap="square" lIns="0" tIns="0" rIns="0" bIns="0" rtlCol="0" anchor="t"/>
          <a:lstStyle/>
          <a:p>
            <a:pPr algn="l" indent="0" marL="0">
              <a:buNone/>
            </a:pPr>
            <a:r>
              <a:rPr lang="en-US" sz="900" dirty="0">
                <a:solidFill>
                  <a:srgbClr val="CCCCCC"/>
                </a:solidFill>
                <a:latin typeface="Calibri" pitchFamily="34" charset="0"/>
                <a:ea typeface="Calibri" pitchFamily="34" charset="-122"/>
                <a:cs typeface="Calibri" pitchFamily="34" charset="-120"/>
              </a:rPr>
              <a:t>A major ADW ambassador artist performs and shoots content at the top of Table Mountain. Cable car takeover. A 60-second film that will be seen by millions. The content moment that puts ADW on the world's cultural radar permanently.</a:t>
            </a:r>
            <a:endParaRPr lang="en-US" sz="9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0F1C2E"/>
        </a:solidFill>
      </p:bgPr>
    </p:bg>
    <p:spTree>
      <p:nvGrpSpPr>
        <p:cNvPr id="1" name=""/>
        <p:cNvGrpSpPr/>
        <p:nvPr/>
      </p:nvGrpSpPr>
      <p:grpSpPr>
        <a:xfrm>
          <a:off x="0" y="0"/>
          <a:ext cx="0" cy="0"/>
          <a:chOff x="0" y="0"/>
          <a:chExt cx="0" cy="0"/>
        </a:xfrm>
      </p:grpSpPr>
      <p:sp>
        <p:nvSpPr>
          <p:cNvPr id="2" name="Text 0"/>
          <p:cNvSpPr/>
          <p:nvPr/>
        </p:nvSpPr>
        <p:spPr>
          <a:xfrm>
            <a:off x="457200" y="320040"/>
            <a:ext cx="8229600" cy="256032"/>
          </a:xfrm>
          <a:prstGeom prst="rect">
            <a:avLst/>
          </a:prstGeom>
          <a:noFill/>
          <a:ln/>
        </p:spPr>
        <p:txBody>
          <a:bodyPr wrap="square" lIns="0" tIns="0" rIns="0" bIns="0" rtlCol="0" anchor="ctr"/>
          <a:lstStyle/>
          <a:p>
            <a:pPr algn="l" indent="0" marL="0">
              <a:buNone/>
            </a:pPr>
            <a:r>
              <a:rPr lang="en-US" sz="1000" b="1" spc="300" kern="0" dirty="0">
                <a:solidFill>
                  <a:srgbClr val="C9A84C"/>
                </a:solidFill>
                <a:latin typeface="Calibri" pitchFamily="34" charset="0"/>
                <a:ea typeface="Calibri" pitchFamily="34" charset="-122"/>
                <a:cs typeface="Calibri" pitchFamily="34" charset="-120"/>
              </a:rPr>
              <a:t>CITY OF CAPE TOWN — PARTNERSHIP TARGET</a:t>
            </a:r>
            <a:endParaRPr lang="en-US" sz="1000" dirty="0"/>
          </a:p>
        </p:txBody>
      </p:sp>
      <p:sp>
        <p:nvSpPr>
          <p:cNvPr id="3" name="Text 1"/>
          <p:cNvSpPr/>
          <p:nvPr/>
        </p:nvSpPr>
        <p:spPr>
          <a:xfrm>
            <a:off x="457200" y="658368"/>
            <a:ext cx="8229600" cy="932688"/>
          </a:xfrm>
          <a:prstGeom prst="rect">
            <a:avLst/>
          </a:prstGeom>
          <a:noFill/>
          <a:ln/>
        </p:spPr>
        <p:txBody>
          <a:bodyPr wrap="square" lIns="0" tIns="0" rIns="0" bIns="0" rtlCol="0" anchor="ctr"/>
          <a:lstStyle/>
          <a:p>
            <a:pPr algn="l" indent="0" marL="0">
              <a:buNone/>
            </a:pPr>
            <a:r>
              <a:rPr lang="en-US" sz="2800" b="1" dirty="0">
                <a:solidFill>
                  <a:srgbClr val="F5F5F5"/>
                </a:solidFill>
                <a:latin typeface="Calibri" pitchFamily="34" charset="0"/>
                <a:ea typeface="Calibri" pitchFamily="34" charset="-122"/>
                <a:cs typeface="Calibri" pitchFamily="34" charset="-120"/>
              </a:rPr>
              <a:t>Make ADW a permanent fixture</a:t>
            </a:r>
            <a:endParaRPr lang="en-US" sz="2800" dirty="0"/>
          </a:p>
          <a:p>
            <a:pPr algn="l" indent="0" marL="0">
              <a:buNone/>
            </a:pPr>
            <a:r>
              <a:rPr lang="en-US" sz="2800" b="1" dirty="0">
                <a:solidFill>
                  <a:srgbClr val="F5F5F5"/>
                </a:solidFill>
                <a:latin typeface="Calibri" pitchFamily="34" charset="0"/>
                <a:ea typeface="Calibri" pitchFamily="34" charset="-122"/>
                <a:cs typeface="Calibri" pitchFamily="34" charset="-120"/>
              </a:rPr>
              <a:t>in Cape Town's December calendar.</a:t>
            </a:r>
            <a:endParaRPr lang="en-US" sz="2800" dirty="0"/>
          </a:p>
        </p:txBody>
      </p:sp>
      <p:sp>
        <p:nvSpPr>
          <p:cNvPr id="4" name="Shape 2"/>
          <p:cNvSpPr/>
          <p:nvPr/>
        </p:nvSpPr>
        <p:spPr>
          <a:xfrm>
            <a:off x="457200" y="1810512"/>
            <a:ext cx="3931920" cy="3090672"/>
          </a:xfrm>
          <a:prstGeom prst="rect">
            <a:avLst/>
          </a:prstGeom>
          <a:solidFill>
            <a:srgbClr val="0A0E1A"/>
          </a:solidFill>
          <a:ln w="12700">
            <a:solidFill>
              <a:srgbClr val="FFFFFF"/>
            </a:solidFill>
            <a:prstDash val="solid"/>
          </a:ln>
          <a:effectLst>
            <a:outerShdw sx="100000" sy="100000" kx="0" ky="0" algn="bl" rotWithShape="0" blurRad="152400" dist="50800" dir="8100000">
              <a:srgbClr val="000000">
                <a:alpha val="20000"/>
              </a:srgbClr>
            </a:outerShdw>
          </a:effectLst>
        </p:spPr>
      </p:sp>
      <p:sp>
        <p:nvSpPr>
          <p:cNvPr id="5" name="Text 3"/>
          <p:cNvSpPr/>
          <p:nvPr/>
        </p:nvSpPr>
        <p:spPr>
          <a:xfrm>
            <a:off x="594360" y="1920240"/>
            <a:ext cx="3657600" cy="256032"/>
          </a:xfrm>
          <a:prstGeom prst="rect">
            <a:avLst/>
          </a:prstGeom>
          <a:noFill/>
          <a:ln/>
        </p:spPr>
        <p:txBody>
          <a:bodyPr wrap="square" lIns="0" tIns="0" rIns="0" bIns="0" rtlCol="0" anchor="ctr"/>
          <a:lstStyle/>
          <a:p>
            <a:pPr algn="l" indent="0" marL="0">
              <a:buNone/>
            </a:pPr>
            <a:r>
              <a:rPr lang="en-US" sz="900" b="1" spc="200" kern="0" dirty="0">
                <a:solidFill>
                  <a:srgbClr val="C9A84C"/>
                </a:solidFill>
                <a:latin typeface="Calibri" pitchFamily="34" charset="0"/>
                <a:ea typeface="Calibri" pitchFamily="34" charset="-122"/>
                <a:cs typeface="Calibri" pitchFamily="34" charset="-120"/>
              </a:rPr>
              <a:t>WHY THE CITY SHOULD PARTNER</a:t>
            </a:r>
            <a:endParaRPr lang="en-US" sz="900" dirty="0"/>
          </a:p>
        </p:txBody>
      </p:sp>
      <p:pic>
        <p:nvPicPr>
          <p:cNvPr id="6" name="Image 0" descr="preencoded.png">    </p:cNvPr>
          <p:cNvPicPr>
            <a:picLocks noChangeAspect="1"/>
          </p:cNvPicPr>
          <p:nvPr/>
        </p:nvPicPr>
        <p:blipFill>
          <a:blip r:embed="rId1"/>
          <a:stretch>
            <a:fillRect/>
          </a:stretch>
        </p:blipFill>
        <p:spPr>
          <a:xfrm>
            <a:off x="594360" y="2359152"/>
            <a:ext cx="146304" cy="146304"/>
          </a:xfrm>
          <a:prstGeom prst="rect">
            <a:avLst/>
          </a:prstGeom>
        </p:spPr>
      </p:pic>
      <p:sp>
        <p:nvSpPr>
          <p:cNvPr id="7" name="Text 4"/>
          <p:cNvSpPr/>
          <p:nvPr/>
        </p:nvSpPr>
        <p:spPr>
          <a:xfrm>
            <a:off x="841248" y="2340864"/>
            <a:ext cx="3401568" cy="329184"/>
          </a:xfrm>
          <a:prstGeom prst="rect">
            <a:avLst/>
          </a:prstGeom>
          <a:noFill/>
          <a:ln/>
        </p:spPr>
        <p:txBody>
          <a:bodyPr wrap="square" lIns="0" tIns="0" rIns="0" bIns="0" rtlCol="0" anchor="ctr"/>
          <a:lstStyle/>
          <a:p>
            <a:pPr algn="l" indent="0" marL="0">
              <a:buNone/>
            </a:pPr>
            <a:r>
              <a:rPr lang="en-US" sz="1000" dirty="0">
                <a:solidFill>
                  <a:srgbClr val="CCCCCC"/>
                </a:solidFill>
                <a:latin typeface="Calibri" pitchFamily="34" charset="0"/>
                <a:ea typeface="Calibri" pitchFamily="34" charset="-122"/>
                <a:cs typeface="Calibri" pitchFamily="34" charset="-120"/>
              </a:rPr>
              <a:t>First Thursday is already a City of Cape Town programme — ADW extends it</a:t>
            </a:r>
            <a:endParaRPr lang="en-US" sz="1000" dirty="0"/>
          </a:p>
        </p:txBody>
      </p:sp>
      <p:pic>
        <p:nvPicPr>
          <p:cNvPr id="8" name="Image 1" descr="preencoded.png">    </p:cNvPr>
          <p:cNvPicPr>
            <a:picLocks noChangeAspect="1"/>
          </p:cNvPicPr>
          <p:nvPr/>
        </p:nvPicPr>
        <p:blipFill>
          <a:blip r:embed="rId2"/>
          <a:stretch>
            <a:fillRect/>
          </a:stretch>
        </p:blipFill>
        <p:spPr>
          <a:xfrm>
            <a:off x="594360" y="2743200"/>
            <a:ext cx="146304" cy="146304"/>
          </a:xfrm>
          <a:prstGeom prst="rect">
            <a:avLst/>
          </a:prstGeom>
        </p:spPr>
      </p:pic>
      <p:sp>
        <p:nvSpPr>
          <p:cNvPr id="9" name="Text 5"/>
          <p:cNvSpPr/>
          <p:nvPr/>
        </p:nvSpPr>
        <p:spPr>
          <a:xfrm>
            <a:off x="841248" y="2724912"/>
            <a:ext cx="3401568" cy="329184"/>
          </a:xfrm>
          <a:prstGeom prst="rect">
            <a:avLst/>
          </a:prstGeom>
          <a:noFill/>
          <a:ln/>
        </p:spPr>
        <p:txBody>
          <a:bodyPr wrap="square" lIns="0" tIns="0" rIns="0" bIns="0" rtlCol="0" anchor="ctr"/>
          <a:lstStyle/>
          <a:p>
            <a:pPr algn="l" indent="0" marL="0">
              <a:buNone/>
            </a:pPr>
            <a:r>
              <a:rPr lang="en-US" sz="1000" dirty="0">
                <a:solidFill>
                  <a:srgbClr val="CCCCCC"/>
                </a:solidFill>
                <a:latin typeface="Calibri" pitchFamily="34" charset="0"/>
                <a:ea typeface="Calibri" pitchFamily="34" charset="-122"/>
                <a:cs typeface="Calibri" pitchFamily="34" charset="-120"/>
              </a:rPr>
              <a:t>December tourism: ADW fills hotels and restaurants in the pre-Christmas window</a:t>
            </a:r>
            <a:endParaRPr lang="en-US" sz="1000" dirty="0"/>
          </a:p>
        </p:txBody>
      </p:sp>
      <p:pic>
        <p:nvPicPr>
          <p:cNvPr id="10" name="Image 2" descr="preencoded.png">    </p:cNvPr>
          <p:cNvPicPr>
            <a:picLocks noChangeAspect="1"/>
          </p:cNvPicPr>
          <p:nvPr/>
        </p:nvPicPr>
        <p:blipFill>
          <a:blip r:embed="rId3"/>
          <a:stretch>
            <a:fillRect/>
          </a:stretch>
        </p:blipFill>
        <p:spPr>
          <a:xfrm>
            <a:off x="594360" y="3127248"/>
            <a:ext cx="146304" cy="146304"/>
          </a:xfrm>
          <a:prstGeom prst="rect">
            <a:avLst/>
          </a:prstGeom>
        </p:spPr>
      </p:pic>
      <p:sp>
        <p:nvSpPr>
          <p:cNvPr id="11" name="Text 6"/>
          <p:cNvSpPr/>
          <p:nvPr/>
        </p:nvSpPr>
        <p:spPr>
          <a:xfrm>
            <a:off x="841248" y="3108960"/>
            <a:ext cx="3401568" cy="329184"/>
          </a:xfrm>
          <a:prstGeom prst="rect">
            <a:avLst/>
          </a:prstGeom>
          <a:noFill/>
          <a:ln/>
        </p:spPr>
        <p:txBody>
          <a:bodyPr wrap="square" lIns="0" tIns="0" rIns="0" bIns="0" rtlCol="0" anchor="ctr"/>
          <a:lstStyle/>
          <a:p>
            <a:pPr algn="l" indent="0" marL="0">
              <a:buNone/>
            </a:pPr>
            <a:r>
              <a:rPr lang="en-US" sz="1000" dirty="0">
                <a:solidFill>
                  <a:srgbClr val="CCCCCC"/>
                </a:solidFill>
                <a:latin typeface="Calibri" pitchFamily="34" charset="0"/>
                <a:ea typeface="Calibri" pitchFamily="34" charset="-122"/>
                <a:cs typeface="Calibri" pitchFamily="34" charset="-120"/>
              </a:rPr>
              <a:t>International press and delegates = tourism marketing at no cost to the city</a:t>
            </a:r>
            <a:endParaRPr lang="en-US" sz="1000" dirty="0"/>
          </a:p>
        </p:txBody>
      </p:sp>
      <p:pic>
        <p:nvPicPr>
          <p:cNvPr id="12" name="Image 3" descr="preencoded.png">    </p:cNvPr>
          <p:cNvPicPr>
            <a:picLocks noChangeAspect="1"/>
          </p:cNvPicPr>
          <p:nvPr/>
        </p:nvPicPr>
        <p:blipFill>
          <a:blip r:embed="rId4"/>
          <a:stretch>
            <a:fillRect/>
          </a:stretch>
        </p:blipFill>
        <p:spPr>
          <a:xfrm>
            <a:off x="594360" y="3511296"/>
            <a:ext cx="146304" cy="146304"/>
          </a:xfrm>
          <a:prstGeom prst="rect">
            <a:avLst/>
          </a:prstGeom>
        </p:spPr>
      </p:pic>
      <p:sp>
        <p:nvSpPr>
          <p:cNvPr id="13" name="Text 7"/>
          <p:cNvSpPr/>
          <p:nvPr/>
        </p:nvSpPr>
        <p:spPr>
          <a:xfrm>
            <a:off x="841248" y="3493008"/>
            <a:ext cx="3401568" cy="329184"/>
          </a:xfrm>
          <a:prstGeom prst="rect">
            <a:avLst/>
          </a:prstGeom>
          <a:noFill/>
          <a:ln/>
        </p:spPr>
        <p:txBody>
          <a:bodyPr wrap="square" lIns="0" tIns="0" rIns="0" bIns="0" rtlCol="0" anchor="ctr"/>
          <a:lstStyle/>
          <a:p>
            <a:pPr algn="l" indent="0" marL="0">
              <a:buNone/>
            </a:pPr>
            <a:r>
              <a:rPr lang="en-US" sz="1000" dirty="0">
                <a:solidFill>
                  <a:srgbClr val="CCCCCC"/>
                </a:solidFill>
                <a:latin typeface="Calibri" pitchFamily="34" charset="0"/>
                <a:ea typeface="Calibri" pitchFamily="34" charset="-122"/>
                <a:cs typeface="Calibri" pitchFamily="34" charset="-120"/>
              </a:rPr>
              <a:t>15 venues + 4 experiential events = city-wide economic distribution</a:t>
            </a:r>
            <a:endParaRPr lang="en-US" sz="1000" dirty="0"/>
          </a:p>
        </p:txBody>
      </p:sp>
      <p:pic>
        <p:nvPicPr>
          <p:cNvPr id="14" name="Image 4" descr="preencoded.png">    </p:cNvPr>
          <p:cNvPicPr>
            <a:picLocks noChangeAspect="1"/>
          </p:cNvPicPr>
          <p:nvPr/>
        </p:nvPicPr>
        <p:blipFill>
          <a:blip r:embed="rId5"/>
          <a:stretch>
            <a:fillRect/>
          </a:stretch>
        </p:blipFill>
        <p:spPr>
          <a:xfrm>
            <a:off x="594360" y="3895344"/>
            <a:ext cx="146304" cy="146304"/>
          </a:xfrm>
          <a:prstGeom prst="rect">
            <a:avLst/>
          </a:prstGeom>
        </p:spPr>
      </p:pic>
      <p:sp>
        <p:nvSpPr>
          <p:cNvPr id="15" name="Text 8"/>
          <p:cNvSpPr/>
          <p:nvPr/>
        </p:nvSpPr>
        <p:spPr>
          <a:xfrm>
            <a:off x="841248" y="3877056"/>
            <a:ext cx="3401568" cy="329184"/>
          </a:xfrm>
          <a:prstGeom prst="rect">
            <a:avLst/>
          </a:prstGeom>
          <a:noFill/>
          <a:ln/>
        </p:spPr>
        <p:txBody>
          <a:bodyPr wrap="square" lIns="0" tIns="0" rIns="0" bIns="0" rtlCol="0" anchor="ctr"/>
          <a:lstStyle/>
          <a:p>
            <a:pPr algn="l" indent="0" marL="0">
              <a:buNone/>
            </a:pPr>
            <a:r>
              <a:rPr lang="en-US" sz="1000" dirty="0">
                <a:solidFill>
                  <a:srgbClr val="CCCCCC"/>
                </a:solidFill>
                <a:latin typeface="Calibri" pitchFamily="34" charset="0"/>
                <a:ea typeface="Calibri" pitchFamily="34" charset="-122"/>
                <a:cs typeface="Calibri" pitchFamily="34" charset="-120"/>
              </a:rPr>
              <a:t>Annual anchor event: Cape Town owns African House music on the world stage</a:t>
            </a:r>
            <a:endParaRPr lang="en-US" sz="1000" dirty="0"/>
          </a:p>
        </p:txBody>
      </p:sp>
      <p:pic>
        <p:nvPicPr>
          <p:cNvPr id="16" name="Image 5" descr="preencoded.png">    </p:cNvPr>
          <p:cNvPicPr>
            <a:picLocks noChangeAspect="1"/>
          </p:cNvPicPr>
          <p:nvPr/>
        </p:nvPicPr>
        <p:blipFill>
          <a:blip r:embed="rId6"/>
          <a:stretch>
            <a:fillRect/>
          </a:stretch>
        </p:blipFill>
        <p:spPr>
          <a:xfrm>
            <a:off x="594360" y="4279392"/>
            <a:ext cx="146304" cy="146304"/>
          </a:xfrm>
          <a:prstGeom prst="rect">
            <a:avLst/>
          </a:prstGeom>
        </p:spPr>
      </p:pic>
      <p:sp>
        <p:nvSpPr>
          <p:cNvPr id="17" name="Text 9"/>
          <p:cNvSpPr/>
          <p:nvPr/>
        </p:nvSpPr>
        <p:spPr>
          <a:xfrm>
            <a:off x="841248" y="4261104"/>
            <a:ext cx="3401568" cy="329184"/>
          </a:xfrm>
          <a:prstGeom prst="rect">
            <a:avLst/>
          </a:prstGeom>
          <a:noFill/>
          <a:ln/>
        </p:spPr>
        <p:txBody>
          <a:bodyPr wrap="square" lIns="0" tIns="0" rIns="0" bIns="0" rtlCol="0" anchor="ctr"/>
          <a:lstStyle/>
          <a:p>
            <a:pPr algn="l" indent="0" marL="0">
              <a:buNone/>
            </a:pPr>
            <a:r>
              <a:rPr lang="en-US" sz="1000" dirty="0">
                <a:solidFill>
                  <a:srgbClr val="CCCCCC"/>
                </a:solidFill>
                <a:latin typeface="Calibri" pitchFamily="34" charset="0"/>
                <a:ea typeface="Calibri" pitchFamily="34" charset="-122"/>
                <a:cs typeface="Calibri" pitchFamily="34" charset="-120"/>
              </a:rPr>
              <a:t>Table Mountain shoot: global content that promotes Cape Town as a destination</a:t>
            </a:r>
            <a:endParaRPr lang="en-US" sz="1000" dirty="0"/>
          </a:p>
        </p:txBody>
      </p:sp>
      <p:sp>
        <p:nvSpPr>
          <p:cNvPr id="18" name="Shape 10"/>
          <p:cNvSpPr/>
          <p:nvPr/>
        </p:nvSpPr>
        <p:spPr>
          <a:xfrm>
            <a:off x="4663440" y="1810512"/>
            <a:ext cx="4023360" cy="1444752"/>
          </a:xfrm>
          <a:prstGeom prst="rect">
            <a:avLst/>
          </a:prstGeom>
          <a:solidFill>
            <a:srgbClr val="C9A84C"/>
          </a:solidFill>
          <a:ln w="12700">
            <a:solidFill>
              <a:srgbClr val="FFFFFF"/>
            </a:solidFill>
            <a:prstDash val="solid"/>
          </a:ln>
          <a:effectLst>
            <a:outerShdw sx="100000" sy="100000" kx="0" ky="0" algn="bl" rotWithShape="0" blurRad="152400" dist="50800" dir="8100000">
              <a:srgbClr val="000000">
                <a:alpha val="20000"/>
              </a:srgbClr>
            </a:outerShdw>
          </a:effectLst>
        </p:spPr>
      </p:sp>
      <p:sp>
        <p:nvSpPr>
          <p:cNvPr id="19" name="Text 11"/>
          <p:cNvSpPr/>
          <p:nvPr/>
        </p:nvSpPr>
        <p:spPr>
          <a:xfrm>
            <a:off x="4800600" y="1920240"/>
            <a:ext cx="3749040" cy="256032"/>
          </a:xfrm>
          <a:prstGeom prst="rect">
            <a:avLst/>
          </a:prstGeom>
          <a:noFill/>
          <a:ln/>
        </p:spPr>
        <p:txBody>
          <a:bodyPr wrap="square" lIns="0" tIns="0" rIns="0" bIns="0" rtlCol="0" anchor="ctr"/>
          <a:lstStyle/>
          <a:p>
            <a:pPr algn="l" indent="0" marL="0">
              <a:buNone/>
            </a:pPr>
            <a:r>
              <a:rPr lang="en-US" sz="900" b="1" spc="200" kern="0" dirty="0">
                <a:solidFill>
                  <a:srgbClr val="0A0E1A"/>
                </a:solidFill>
                <a:latin typeface="Calibri" pitchFamily="34" charset="0"/>
                <a:ea typeface="Calibri" pitchFamily="34" charset="-122"/>
                <a:cs typeface="Calibri" pitchFamily="34" charset="-120"/>
              </a:rPr>
              <a:t>THE PARTNERSHIP ASK</a:t>
            </a:r>
            <a:endParaRPr lang="en-US" sz="900" dirty="0"/>
          </a:p>
        </p:txBody>
      </p:sp>
      <p:sp>
        <p:nvSpPr>
          <p:cNvPr id="20" name="Text 12"/>
          <p:cNvSpPr/>
          <p:nvPr/>
        </p:nvSpPr>
        <p:spPr>
          <a:xfrm>
            <a:off x="4800600" y="2212848"/>
            <a:ext cx="3749040" cy="384048"/>
          </a:xfrm>
          <a:prstGeom prst="rect">
            <a:avLst/>
          </a:prstGeom>
          <a:noFill/>
          <a:ln/>
        </p:spPr>
        <p:txBody>
          <a:bodyPr wrap="square" lIns="0" tIns="0" rIns="0" bIns="0" rtlCol="0" anchor="ctr"/>
          <a:lstStyle/>
          <a:p>
            <a:pPr algn="l" indent="0" marL="0">
              <a:buNone/>
            </a:pPr>
            <a:r>
              <a:rPr lang="en-US" sz="1700" b="1" dirty="0">
                <a:solidFill>
                  <a:srgbClr val="0A0E1A"/>
                </a:solidFill>
                <a:latin typeface="Calibri" pitchFamily="34" charset="0"/>
                <a:ea typeface="Calibri" pitchFamily="34" charset="-122"/>
                <a:cs typeface="Calibri" pitchFamily="34" charset="-120"/>
              </a:rPr>
              <a:t>R2M – R3M cash co-investment</a:t>
            </a:r>
            <a:endParaRPr lang="en-US" sz="1700" dirty="0"/>
          </a:p>
        </p:txBody>
      </p:sp>
      <p:sp>
        <p:nvSpPr>
          <p:cNvPr id="21" name="Text 13"/>
          <p:cNvSpPr/>
          <p:nvPr/>
        </p:nvSpPr>
        <p:spPr>
          <a:xfrm>
            <a:off x="4800600" y="2615184"/>
            <a:ext cx="3749040" cy="512064"/>
          </a:xfrm>
          <a:prstGeom prst="rect">
            <a:avLst/>
          </a:prstGeom>
          <a:noFill/>
          <a:ln/>
        </p:spPr>
        <p:txBody>
          <a:bodyPr wrap="square" lIns="0" tIns="0" rIns="0" bIns="0" rtlCol="0" anchor="ctr"/>
          <a:lstStyle/>
          <a:p>
            <a:pPr algn="l" indent="0" marL="0">
              <a:buNone/>
            </a:pPr>
            <a:r>
              <a:rPr lang="en-US" sz="950" dirty="0">
                <a:solidFill>
                  <a:srgbClr val="0A0E1A"/>
                </a:solidFill>
                <a:latin typeface="Calibri" pitchFamily="34" charset="0"/>
                <a:ea typeface="Calibri" pitchFamily="34" charset="-122"/>
                <a:cs typeface="Calibri" pitchFamily="34" charset="-120"/>
              </a:rPr>
              <a:t>Co-funding from Cape Town Tourism, City of Cape Town Events, or Wesgro — aligned with existing December cultural programming.</a:t>
            </a:r>
            <a:endParaRPr lang="en-US" sz="950" dirty="0"/>
          </a:p>
        </p:txBody>
      </p:sp>
      <p:sp>
        <p:nvSpPr>
          <p:cNvPr id="22" name="Shape 14"/>
          <p:cNvSpPr/>
          <p:nvPr/>
        </p:nvSpPr>
        <p:spPr>
          <a:xfrm>
            <a:off x="4663440" y="3383280"/>
            <a:ext cx="4023360" cy="1517904"/>
          </a:xfrm>
          <a:prstGeom prst="rect">
            <a:avLst/>
          </a:prstGeom>
          <a:solidFill>
            <a:srgbClr val="0A0E1A"/>
          </a:solidFill>
          <a:ln w="12700">
            <a:solidFill>
              <a:srgbClr val="FFFFFF"/>
            </a:solidFill>
            <a:prstDash val="solid"/>
          </a:ln>
          <a:effectLst>
            <a:outerShdw sx="100000" sy="100000" kx="0" ky="0" algn="bl" rotWithShape="0" blurRad="152400" dist="50800" dir="8100000">
              <a:srgbClr val="000000">
                <a:alpha val="20000"/>
              </a:srgbClr>
            </a:outerShdw>
          </a:effectLst>
        </p:spPr>
      </p:sp>
      <p:sp>
        <p:nvSpPr>
          <p:cNvPr id="23" name="Text 15"/>
          <p:cNvSpPr/>
          <p:nvPr/>
        </p:nvSpPr>
        <p:spPr>
          <a:xfrm>
            <a:off x="4800600" y="3474720"/>
            <a:ext cx="3749040" cy="256032"/>
          </a:xfrm>
          <a:prstGeom prst="rect">
            <a:avLst/>
          </a:prstGeom>
          <a:noFill/>
          <a:ln/>
        </p:spPr>
        <p:txBody>
          <a:bodyPr wrap="square" lIns="0" tIns="0" rIns="0" bIns="0" rtlCol="0" anchor="ctr"/>
          <a:lstStyle/>
          <a:p>
            <a:pPr algn="l" indent="0" marL="0">
              <a:buNone/>
            </a:pPr>
            <a:r>
              <a:rPr lang="en-US" sz="900" b="1" spc="200" kern="0" dirty="0">
                <a:solidFill>
                  <a:srgbClr val="C9A84C"/>
                </a:solidFill>
                <a:latin typeface="Calibri" pitchFamily="34" charset="0"/>
                <a:ea typeface="Calibri" pitchFamily="34" charset="-122"/>
                <a:cs typeface="Calibri" pitchFamily="34" charset="-120"/>
              </a:rPr>
              <a:t>WHAT THE CITY RECEIVES</a:t>
            </a:r>
            <a:endParaRPr lang="en-US" sz="900" dirty="0"/>
          </a:p>
        </p:txBody>
      </p:sp>
      <p:pic>
        <p:nvPicPr>
          <p:cNvPr id="24" name="Image 6" descr="preencoded.png">    </p:cNvPr>
          <p:cNvPicPr>
            <a:picLocks noChangeAspect="1"/>
          </p:cNvPicPr>
          <p:nvPr/>
        </p:nvPicPr>
        <p:blipFill>
          <a:blip r:embed="rId7"/>
          <a:stretch>
            <a:fillRect/>
          </a:stretch>
        </p:blipFill>
        <p:spPr>
          <a:xfrm>
            <a:off x="4800600" y="3840480"/>
            <a:ext cx="128016" cy="128016"/>
          </a:xfrm>
          <a:prstGeom prst="rect">
            <a:avLst/>
          </a:prstGeom>
        </p:spPr>
      </p:pic>
      <p:sp>
        <p:nvSpPr>
          <p:cNvPr id="25" name="Text 16"/>
          <p:cNvSpPr/>
          <p:nvPr/>
        </p:nvSpPr>
        <p:spPr>
          <a:xfrm>
            <a:off x="5001768" y="3822192"/>
            <a:ext cx="3547872" cy="201168"/>
          </a:xfrm>
          <a:prstGeom prst="rect">
            <a:avLst/>
          </a:prstGeom>
          <a:noFill/>
          <a:ln/>
        </p:spPr>
        <p:txBody>
          <a:bodyPr wrap="square" lIns="0" tIns="0" rIns="0" bIns="0" rtlCol="0" anchor="ctr"/>
          <a:lstStyle/>
          <a:p>
            <a:pPr algn="l" indent="0" marL="0">
              <a:buNone/>
            </a:pPr>
            <a:r>
              <a:rPr lang="en-US" sz="950" dirty="0">
                <a:solidFill>
                  <a:srgbClr val="CCCCCC"/>
                </a:solidFill>
                <a:latin typeface="Calibri" pitchFamily="34" charset="0"/>
                <a:ea typeface="Calibri" pitchFamily="34" charset="-122"/>
                <a:cs typeface="Calibri" pitchFamily="34" charset="-120"/>
              </a:rPr>
              <a:t>Named city partner on all ADW materials</a:t>
            </a:r>
            <a:endParaRPr lang="en-US" sz="950" dirty="0"/>
          </a:p>
        </p:txBody>
      </p:sp>
      <p:pic>
        <p:nvPicPr>
          <p:cNvPr id="26" name="Image 7" descr="preencoded.png">    </p:cNvPr>
          <p:cNvPicPr>
            <a:picLocks noChangeAspect="1"/>
          </p:cNvPicPr>
          <p:nvPr/>
        </p:nvPicPr>
        <p:blipFill>
          <a:blip r:embed="rId8"/>
          <a:stretch>
            <a:fillRect/>
          </a:stretch>
        </p:blipFill>
        <p:spPr>
          <a:xfrm>
            <a:off x="4800600" y="4050792"/>
            <a:ext cx="128016" cy="128016"/>
          </a:xfrm>
          <a:prstGeom prst="rect">
            <a:avLst/>
          </a:prstGeom>
        </p:spPr>
      </p:pic>
      <p:sp>
        <p:nvSpPr>
          <p:cNvPr id="27" name="Text 17"/>
          <p:cNvSpPr/>
          <p:nvPr/>
        </p:nvSpPr>
        <p:spPr>
          <a:xfrm>
            <a:off x="5001768" y="4032504"/>
            <a:ext cx="3547872" cy="201168"/>
          </a:xfrm>
          <a:prstGeom prst="rect">
            <a:avLst/>
          </a:prstGeom>
          <a:noFill/>
          <a:ln/>
        </p:spPr>
        <p:txBody>
          <a:bodyPr wrap="square" lIns="0" tIns="0" rIns="0" bIns="0" rtlCol="0" anchor="ctr"/>
          <a:lstStyle/>
          <a:p>
            <a:pPr algn="l" indent="0" marL="0">
              <a:buNone/>
            </a:pPr>
            <a:r>
              <a:rPr lang="en-US" sz="950" dirty="0">
                <a:solidFill>
                  <a:srgbClr val="CCCCCC"/>
                </a:solidFill>
                <a:latin typeface="Calibri" pitchFamily="34" charset="0"/>
                <a:ea typeface="Calibri" pitchFamily="34" charset="-122"/>
                <a:cs typeface="Calibri" pitchFamily="34" charset="-120"/>
              </a:rPr>
              <a:t>Co-branding on First Thursday opening night</a:t>
            </a:r>
            <a:endParaRPr lang="en-US" sz="950" dirty="0"/>
          </a:p>
        </p:txBody>
      </p:sp>
      <p:pic>
        <p:nvPicPr>
          <p:cNvPr id="28" name="Image 8" descr="preencoded.png">    </p:cNvPr>
          <p:cNvPicPr>
            <a:picLocks noChangeAspect="1"/>
          </p:cNvPicPr>
          <p:nvPr/>
        </p:nvPicPr>
        <p:blipFill>
          <a:blip r:embed="rId9"/>
          <a:stretch>
            <a:fillRect/>
          </a:stretch>
        </p:blipFill>
        <p:spPr>
          <a:xfrm>
            <a:off x="4800600" y="4261104"/>
            <a:ext cx="128016" cy="128016"/>
          </a:xfrm>
          <a:prstGeom prst="rect">
            <a:avLst/>
          </a:prstGeom>
        </p:spPr>
      </p:pic>
      <p:sp>
        <p:nvSpPr>
          <p:cNvPr id="29" name="Text 18"/>
          <p:cNvSpPr/>
          <p:nvPr/>
        </p:nvSpPr>
        <p:spPr>
          <a:xfrm>
            <a:off x="5001768" y="4242816"/>
            <a:ext cx="3547872" cy="201168"/>
          </a:xfrm>
          <a:prstGeom prst="rect">
            <a:avLst/>
          </a:prstGeom>
          <a:noFill/>
          <a:ln/>
        </p:spPr>
        <p:txBody>
          <a:bodyPr wrap="square" lIns="0" tIns="0" rIns="0" bIns="0" rtlCol="0" anchor="ctr"/>
          <a:lstStyle/>
          <a:p>
            <a:pPr algn="l" indent="0" marL="0">
              <a:buNone/>
            </a:pPr>
            <a:r>
              <a:rPr lang="en-US" sz="950" dirty="0">
                <a:solidFill>
                  <a:srgbClr val="CCCCCC"/>
                </a:solidFill>
                <a:latin typeface="Calibri" pitchFamily="34" charset="0"/>
                <a:ea typeface="Calibri" pitchFamily="34" charset="-122"/>
                <a:cs typeface="Calibri" pitchFamily="34" charset="-120"/>
              </a:rPr>
              <a:t>Tourism impact report post-event</a:t>
            </a:r>
            <a:endParaRPr lang="en-US" sz="950" dirty="0"/>
          </a:p>
        </p:txBody>
      </p:sp>
      <p:pic>
        <p:nvPicPr>
          <p:cNvPr id="30" name="Image 9" descr="preencoded.png">    </p:cNvPr>
          <p:cNvPicPr>
            <a:picLocks noChangeAspect="1"/>
          </p:cNvPicPr>
          <p:nvPr/>
        </p:nvPicPr>
        <p:blipFill>
          <a:blip r:embed="rId10"/>
          <a:stretch>
            <a:fillRect/>
          </a:stretch>
        </p:blipFill>
        <p:spPr>
          <a:xfrm>
            <a:off x="4800600" y="4471416"/>
            <a:ext cx="128016" cy="128016"/>
          </a:xfrm>
          <a:prstGeom prst="rect">
            <a:avLst/>
          </a:prstGeom>
        </p:spPr>
      </p:pic>
      <p:sp>
        <p:nvSpPr>
          <p:cNvPr id="31" name="Text 19"/>
          <p:cNvSpPr/>
          <p:nvPr/>
        </p:nvSpPr>
        <p:spPr>
          <a:xfrm>
            <a:off x="5001768" y="4453128"/>
            <a:ext cx="3547872" cy="201168"/>
          </a:xfrm>
          <a:prstGeom prst="rect">
            <a:avLst/>
          </a:prstGeom>
          <a:noFill/>
          <a:ln/>
        </p:spPr>
        <p:txBody>
          <a:bodyPr wrap="square" lIns="0" tIns="0" rIns="0" bIns="0" rtlCol="0" anchor="ctr"/>
          <a:lstStyle/>
          <a:p>
            <a:pPr algn="l" indent="0" marL="0">
              <a:buNone/>
            </a:pPr>
            <a:r>
              <a:rPr lang="en-US" sz="950" dirty="0">
                <a:solidFill>
                  <a:srgbClr val="CCCCCC"/>
                </a:solidFill>
                <a:latin typeface="Calibri" pitchFamily="34" charset="0"/>
                <a:ea typeface="Calibri" pitchFamily="34" charset="-122"/>
                <a:cs typeface="Calibri" pitchFamily="34" charset="-120"/>
              </a:rPr>
              <a:t>First priority on Year 2 partnership terms</a:t>
            </a:r>
            <a:endParaRPr lang="en-US" sz="950" dirty="0"/>
          </a:p>
        </p:txBody>
      </p:sp>
      <p:pic>
        <p:nvPicPr>
          <p:cNvPr id="32" name="Image 10" descr="preencoded.png">    </p:cNvPr>
          <p:cNvPicPr>
            <a:picLocks noChangeAspect="1"/>
          </p:cNvPicPr>
          <p:nvPr/>
        </p:nvPicPr>
        <p:blipFill>
          <a:blip r:embed="rId11"/>
          <a:stretch>
            <a:fillRect/>
          </a:stretch>
        </p:blipFill>
        <p:spPr>
          <a:xfrm>
            <a:off x="4800600" y="4681728"/>
            <a:ext cx="128016" cy="128016"/>
          </a:xfrm>
          <a:prstGeom prst="rect">
            <a:avLst/>
          </a:prstGeom>
        </p:spPr>
      </p:pic>
      <p:sp>
        <p:nvSpPr>
          <p:cNvPr id="33" name="Text 20"/>
          <p:cNvSpPr/>
          <p:nvPr/>
        </p:nvSpPr>
        <p:spPr>
          <a:xfrm>
            <a:off x="5001768" y="4663440"/>
            <a:ext cx="3547872" cy="201168"/>
          </a:xfrm>
          <a:prstGeom prst="rect">
            <a:avLst/>
          </a:prstGeom>
          <a:noFill/>
          <a:ln/>
        </p:spPr>
        <p:txBody>
          <a:bodyPr wrap="square" lIns="0" tIns="0" rIns="0" bIns="0" rtlCol="0" anchor="ctr"/>
          <a:lstStyle/>
          <a:p>
            <a:pPr algn="l" indent="0" marL="0">
              <a:buNone/>
            </a:pPr>
            <a:r>
              <a:rPr lang="en-US" sz="950" dirty="0">
                <a:solidFill>
                  <a:srgbClr val="CCCCCC"/>
                </a:solidFill>
                <a:latin typeface="Calibri" pitchFamily="34" charset="0"/>
                <a:ea typeface="Calibri" pitchFamily="34" charset="-122"/>
                <a:cs typeface="Calibri" pitchFamily="34" charset="-120"/>
              </a:rPr>
              <a:t>International media coverage of Cape Town as host city</a:t>
            </a:r>
            <a:endParaRPr lang="en-US" sz="9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0A0E1A"/>
        </a:solidFill>
      </p:bgPr>
    </p:bg>
    <p:spTree>
      <p:nvGrpSpPr>
        <p:cNvPr id="1" name=""/>
        <p:cNvGrpSpPr/>
        <p:nvPr/>
      </p:nvGrpSpPr>
      <p:grpSpPr>
        <a:xfrm>
          <a:off x="0" y="0"/>
          <a:ext cx="0" cy="0"/>
          <a:chOff x="0" y="0"/>
          <a:chExt cx="0" cy="0"/>
        </a:xfrm>
      </p:grpSpPr>
      <p:sp>
        <p:nvSpPr>
          <p:cNvPr id="2" name="Text 0"/>
          <p:cNvSpPr/>
          <p:nvPr/>
        </p:nvSpPr>
        <p:spPr>
          <a:xfrm>
            <a:off x="457200" y="320040"/>
            <a:ext cx="8229600" cy="256032"/>
          </a:xfrm>
          <a:prstGeom prst="rect">
            <a:avLst/>
          </a:prstGeom>
          <a:noFill/>
          <a:ln/>
        </p:spPr>
        <p:txBody>
          <a:bodyPr wrap="square" lIns="0" tIns="0" rIns="0" bIns="0" rtlCol="0" anchor="ctr"/>
          <a:lstStyle/>
          <a:p>
            <a:pPr algn="l" indent="0" marL="0">
              <a:buNone/>
            </a:pPr>
            <a:r>
              <a:rPr lang="en-US" sz="1000" b="1" spc="300" kern="0" dirty="0">
                <a:solidFill>
                  <a:srgbClr val="C9A84C"/>
                </a:solidFill>
                <a:latin typeface="Calibri" pitchFamily="34" charset="0"/>
                <a:ea typeface="Calibri" pitchFamily="34" charset="-122"/>
                <a:cs typeface="Calibri" pitchFamily="34" charset="-120"/>
              </a:rPr>
              <a:t>OUR AMBASSADORS</a:t>
            </a:r>
            <a:endParaRPr lang="en-US" sz="1000" dirty="0"/>
          </a:p>
        </p:txBody>
      </p:sp>
      <p:sp>
        <p:nvSpPr>
          <p:cNvPr id="3" name="Text 1"/>
          <p:cNvSpPr/>
          <p:nvPr/>
        </p:nvSpPr>
        <p:spPr>
          <a:xfrm>
            <a:off x="457200" y="658368"/>
            <a:ext cx="8229600" cy="502920"/>
          </a:xfrm>
          <a:prstGeom prst="rect">
            <a:avLst/>
          </a:prstGeom>
          <a:noFill/>
          <a:ln/>
        </p:spPr>
        <p:txBody>
          <a:bodyPr wrap="square" lIns="0" tIns="0" rIns="0" bIns="0" rtlCol="0" anchor="ctr"/>
          <a:lstStyle/>
          <a:p>
            <a:pPr algn="l" indent="0" marL="0">
              <a:buNone/>
            </a:pPr>
            <a:r>
              <a:rPr lang="en-US" sz="3000" b="1" dirty="0">
                <a:solidFill>
                  <a:srgbClr val="F5F5F5"/>
                </a:solidFill>
                <a:latin typeface="Calibri" pitchFamily="34" charset="0"/>
                <a:ea typeface="Calibri" pitchFamily="34" charset="-122"/>
                <a:cs typeface="Calibri" pitchFamily="34" charset="-120"/>
              </a:rPr>
              <a:t>The voices of African House Music.</a:t>
            </a:r>
            <a:endParaRPr lang="en-US" sz="3000" dirty="0"/>
          </a:p>
        </p:txBody>
      </p:sp>
      <p:sp>
        <p:nvSpPr>
          <p:cNvPr id="4" name="Shape 2"/>
          <p:cNvSpPr/>
          <p:nvPr/>
        </p:nvSpPr>
        <p:spPr>
          <a:xfrm>
            <a:off x="457200" y="1417320"/>
            <a:ext cx="1920240" cy="713232"/>
          </a:xfrm>
          <a:prstGeom prst="rect">
            <a:avLst/>
          </a:prstGeom>
          <a:solidFill>
            <a:srgbClr val="0F1C2E"/>
          </a:solidFill>
          <a:ln w="12700">
            <a:solidFill>
              <a:srgbClr val="FFFFFF"/>
            </a:solidFill>
            <a:prstDash val="solid"/>
          </a:ln>
          <a:effectLst>
            <a:outerShdw sx="100000" sy="100000" kx="0" ky="0" algn="bl" rotWithShape="0" blurRad="152400" dist="50800" dir="8100000">
              <a:srgbClr val="000000">
                <a:alpha val="20000"/>
              </a:srgbClr>
            </a:outerShdw>
          </a:effectLst>
        </p:spPr>
      </p:sp>
      <p:sp>
        <p:nvSpPr>
          <p:cNvPr id="5" name="Shape 3"/>
          <p:cNvSpPr/>
          <p:nvPr/>
        </p:nvSpPr>
        <p:spPr>
          <a:xfrm>
            <a:off x="594360" y="1545336"/>
            <a:ext cx="402336" cy="402336"/>
          </a:xfrm>
          <a:prstGeom prst="ellipse">
            <a:avLst/>
          </a:prstGeom>
          <a:solidFill>
            <a:srgbClr val="C9A84C"/>
          </a:solidFill>
          <a:ln w="12700">
            <a:solidFill>
              <a:srgbClr val="FFFFFF"/>
            </a:solidFill>
            <a:prstDash val="solid"/>
          </a:ln>
        </p:spPr>
      </p:sp>
      <p:pic>
        <p:nvPicPr>
          <p:cNvPr id="6" name="Image 0" descr="preencoded.png">    </p:cNvPr>
          <p:cNvPicPr>
            <a:picLocks noChangeAspect="1"/>
          </p:cNvPicPr>
          <p:nvPr/>
        </p:nvPicPr>
        <p:blipFill>
          <a:blip r:embed="rId1"/>
          <a:stretch>
            <a:fillRect/>
          </a:stretch>
        </p:blipFill>
        <p:spPr>
          <a:xfrm>
            <a:off x="650687" y="1601663"/>
            <a:ext cx="289682" cy="289682"/>
          </a:xfrm>
          <a:prstGeom prst="rect">
            <a:avLst/>
          </a:prstGeom>
        </p:spPr>
      </p:pic>
      <p:sp>
        <p:nvSpPr>
          <p:cNvPr id="7" name="Text 4"/>
          <p:cNvSpPr/>
          <p:nvPr/>
        </p:nvSpPr>
        <p:spPr>
          <a:xfrm>
            <a:off x="1078992" y="1563624"/>
            <a:ext cx="1170432" cy="438912"/>
          </a:xfrm>
          <a:prstGeom prst="rect">
            <a:avLst/>
          </a:prstGeom>
          <a:noFill/>
          <a:ln/>
        </p:spPr>
        <p:txBody>
          <a:bodyPr wrap="square" lIns="0" tIns="0" rIns="0" bIns="0" rtlCol="0" anchor="ctr"/>
          <a:lstStyle/>
          <a:p>
            <a:pPr algn="l" indent="0" marL="0">
              <a:buNone/>
            </a:pPr>
            <a:r>
              <a:rPr lang="en-US" sz="1250" b="1" dirty="0">
                <a:solidFill>
                  <a:srgbClr val="F5F5F5"/>
                </a:solidFill>
                <a:latin typeface="Calibri" pitchFamily="34" charset="0"/>
                <a:ea typeface="Calibri" pitchFamily="34" charset="-122"/>
                <a:cs typeface="Calibri" pitchFamily="34" charset="-120"/>
              </a:rPr>
              <a:t>DJ Fresh</a:t>
            </a:r>
            <a:endParaRPr lang="en-US" sz="1250" dirty="0"/>
          </a:p>
        </p:txBody>
      </p:sp>
      <p:sp>
        <p:nvSpPr>
          <p:cNvPr id="8" name="Shape 5"/>
          <p:cNvSpPr/>
          <p:nvPr/>
        </p:nvSpPr>
        <p:spPr>
          <a:xfrm>
            <a:off x="2606040" y="1417320"/>
            <a:ext cx="1920240" cy="713232"/>
          </a:xfrm>
          <a:prstGeom prst="rect">
            <a:avLst/>
          </a:prstGeom>
          <a:solidFill>
            <a:srgbClr val="0F1C2E"/>
          </a:solidFill>
          <a:ln w="12700">
            <a:solidFill>
              <a:srgbClr val="FFFFFF"/>
            </a:solidFill>
            <a:prstDash val="solid"/>
          </a:ln>
          <a:effectLst>
            <a:outerShdw sx="100000" sy="100000" kx="0" ky="0" algn="bl" rotWithShape="0" blurRad="152400" dist="50800" dir="8100000">
              <a:srgbClr val="000000">
                <a:alpha val="20000"/>
              </a:srgbClr>
            </a:outerShdw>
          </a:effectLst>
        </p:spPr>
      </p:sp>
      <p:sp>
        <p:nvSpPr>
          <p:cNvPr id="9" name="Shape 6"/>
          <p:cNvSpPr/>
          <p:nvPr/>
        </p:nvSpPr>
        <p:spPr>
          <a:xfrm>
            <a:off x="2743200" y="1545336"/>
            <a:ext cx="402336" cy="402336"/>
          </a:xfrm>
          <a:prstGeom prst="ellipse">
            <a:avLst/>
          </a:prstGeom>
          <a:solidFill>
            <a:srgbClr val="C9A84C"/>
          </a:solidFill>
          <a:ln w="12700">
            <a:solidFill>
              <a:srgbClr val="FFFFFF"/>
            </a:solidFill>
            <a:prstDash val="solid"/>
          </a:ln>
        </p:spPr>
      </p:sp>
      <p:pic>
        <p:nvPicPr>
          <p:cNvPr id="10" name="Image 1" descr="preencoded.png">    </p:cNvPr>
          <p:cNvPicPr>
            <a:picLocks noChangeAspect="1"/>
          </p:cNvPicPr>
          <p:nvPr/>
        </p:nvPicPr>
        <p:blipFill>
          <a:blip r:embed="rId2"/>
          <a:stretch>
            <a:fillRect/>
          </a:stretch>
        </p:blipFill>
        <p:spPr>
          <a:xfrm>
            <a:off x="2799527" y="1601663"/>
            <a:ext cx="289682" cy="289682"/>
          </a:xfrm>
          <a:prstGeom prst="rect">
            <a:avLst/>
          </a:prstGeom>
        </p:spPr>
      </p:pic>
      <p:sp>
        <p:nvSpPr>
          <p:cNvPr id="11" name="Text 7"/>
          <p:cNvSpPr/>
          <p:nvPr/>
        </p:nvSpPr>
        <p:spPr>
          <a:xfrm>
            <a:off x="3227832" y="1563624"/>
            <a:ext cx="1170432" cy="438912"/>
          </a:xfrm>
          <a:prstGeom prst="rect">
            <a:avLst/>
          </a:prstGeom>
          <a:noFill/>
          <a:ln/>
        </p:spPr>
        <p:txBody>
          <a:bodyPr wrap="square" lIns="0" tIns="0" rIns="0" bIns="0" rtlCol="0" anchor="ctr"/>
          <a:lstStyle/>
          <a:p>
            <a:pPr algn="l" indent="0" marL="0">
              <a:buNone/>
            </a:pPr>
            <a:r>
              <a:rPr lang="en-US" sz="1250" b="1" dirty="0">
                <a:solidFill>
                  <a:srgbClr val="F5F5F5"/>
                </a:solidFill>
                <a:latin typeface="Calibri" pitchFamily="34" charset="0"/>
                <a:ea typeface="Calibri" pitchFamily="34" charset="-122"/>
                <a:cs typeface="Calibri" pitchFamily="34" charset="-120"/>
              </a:rPr>
              <a:t>Black Motion</a:t>
            </a:r>
            <a:endParaRPr lang="en-US" sz="1250" dirty="0"/>
          </a:p>
        </p:txBody>
      </p:sp>
      <p:sp>
        <p:nvSpPr>
          <p:cNvPr id="12" name="Shape 8"/>
          <p:cNvSpPr/>
          <p:nvPr/>
        </p:nvSpPr>
        <p:spPr>
          <a:xfrm>
            <a:off x="4754880" y="1417320"/>
            <a:ext cx="1920240" cy="713232"/>
          </a:xfrm>
          <a:prstGeom prst="rect">
            <a:avLst/>
          </a:prstGeom>
          <a:solidFill>
            <a:srgbClr val="0F1C2E"/>
          </a:solidFill>
          <a:ln w="12700">
            <a:solidFill>
              <a:srgbClr val="FFFFFF"/>
            </a:solidFill>
            <a:prstDash val="solid"/>
          </a:ln>
          <a:effectLst>
            <a:outerShdw sx="100000" sy="100000" kx="0" ky="0" algn="bl" rotWithShape="0" blurRad="152400" dist="50800" dir="8100000">
              <a:srgbClr val="000000">
                <a:alpha val="20000"/>
              </a:srgbClr>
            </a:outerShdw>
          </a:effectLst>
        </p:spPr>
      </p:sp>
      <p:sp>
        <p:nvSpPr>
          <p:cNvPr id="13" name="Shape 9"/>
          <p:cNvSpPr/>
          <p:nvPr/>
        </p:nvSpPr>
        <p:spPr>
          <a:xfrm>
            <a:off x="4892040" y="1545336"/>
            <a:ext cx="402336" cy="402336"/>
          </a:xfrm>
          <a:prstGeom prst="ellipse">
            <a:avLst/>
          </a:prstGeom>
          <a:solidFill>
            <a:srgbClr val="C9A84C"/>
          </a:solidFill>
          <a:ln w="12700">
            <a:solidFill>
              <a:srgbClr val="FFFFFF"/>
            </a:solidFill>
            <a:prstDash val="solid"/>
          </a:ln>
        </p:spPr>
      </p:sp>
      <p:pic>
        <p:nvPicPr>
          <p:cNvPr id="14" name="Image 2" descr="preencoded.png">    </p:cNvPr>
          <p:cNvPicPr>
            <a:picLocks noChangeAspect="1"/>
          </p:cNvPicPr>
          <p:nvPr/>
        </p:nvPicPr>
        <p:blipFill>
          <a:blip r:embed="rId3"/>
          <a:stretch>
            <a:fillRect/>
          </a:stretch>
        </p:blipFill>
        <p:spPr>
          <a:xfrm>
            <a:off x="4948367" y="1601663"/>
            <a:ext cx="289682" cy="289682"/>
          </a:xfrm>
          <a:prstGeom prst="rect">
            <a:avLst/>
          </a:prstGeom>
        </p:spPr>
      </p:pic>
      <p:sp>
        <p:nvSpPr>
          <p:cNvPr id="15" name="Text 10"/>
          <p:cNvSpPr/>
          <p:nvPr/>
        </p:nvSpPr>
        <p:spPr>
          <a:xfrm>
            <a:off x="5376672" y="1563624"/>
            <a:ext cx="1170432" cy="438912"/>
          </a:xfrm>
          <a:prstGeom prst="rect">
            <a:avLst/>
          </a:prstGeom>
          <a:noFill/>
          <a:ln/>
        </p:spPr>
        <p:txBody>
          <a:bodyPr wrap="square" lIns="0" tIns="0" rIns="0" bIns="0" rtlCol="0" anchor="ctr"/>
          <a:lstStyle/>
          <a:p>
            <a:pPr algn="l" indent="0" marL="0">
              <a:buNone/>
            </a:pPr>
            <a:r>
              <a:rPr lang="en-US" sz="1250" b="1" dirty="0">
                <a:solidFill>
                  <a:srgbClr val="F5F5F5"/>
                </a:solidFill>
                <a:latin typeface="Calibri" pitchFamily="34" charset="0"/>
                <a:ea typeface="Calibri" pitchFamily="34" charset="-122"/>
                <a:cs typeface="Calibri" pitchFamily="34" charset="-120"/>
              </a:rPr>
              <a:t>Darque</a:t>
            </a:r>
            <a:endParaRPr lang="en-US" sz="1250" dirty="0"/>
          </a:p>
        </p:txBody>
      </p:sp>
      <p:sp>
        <p:nvSpPr>
          <p:cNvPr id="16" name="Shape 11"/>
          <p:cNvSpPr/>
          <p:nvPr/>
        </p:nvSpPr>
        <p:spPr>
          <a:xfrm>
            <a:off x="6903720" y="1417320"/>
            <a:ext cx="1920240" cy="713232"/>
          </a:xfrm>
          <a:prstGeom prst="rect">
            <a:avLst/>
          </a:prstGeom>
          <a:solidFill>
            <a:srgbClr val="0F1C2E"/>
          </a:solidFill>
          <a:ln w="12700">
            <a:solidFill>
              <a:srgbClr val="FFFFFF"/>
            </a:solidFill>
            <a:prstDash val="solid"/>
          </a:ln>
          <a:effectLst>
            <a:outerShdw sx="100000" sy="100000" kx="0" ky="0" algn="bl" rotWithShape="0" blurRad="152400" dist="50800" dir="8100000">
              <a:srgbClr val="000000">
                <a:alpha val="20000"/>
              </a:srgbClr>
            </a:outerShdw>
          </a:effectLst>
        </p:spPr>
      </p:sp>
      <p:sp>
        <p:nvSpPr>
          <p:cNvPr id="17" name="Shape 12"/>
          <p:cNvSpPr/>
          <p:nvPr/>
        </p:nvSpPr>
        <p:spPr>
          <a:xfrm>
            <a:off x="7040880" y="1545336"/>
            <a:ext cx="402336" cy="402336"/>
          </a:xfrm>
          <a:prstGeom prst="ellipse">
            <a:avLst/>
          </a:prstGeom>
          <a:solidFill>
            <a:srgbClr val="C9A84C"/>
          </a:solidFill>
          <a:ln w="12700">
            <a:solidFill>
              <a:srgbClr val="FFFFFF"/>
            </a:solidFill>
            <a:prstDash val="solid"/>
          </a:ln>
        </p:spPr>
      </p:sp>
      <p:pic>
        <p:nvPicPr>
          <p:cNvPr id="18" name="Image 3" descr="preencoded.png">    </p:cNvPr>
          <p:cNvPicPr>
            <a:picLocks noChangeAspect="1"/>
          </p:cNvPicPr>
          <p:nvPr/>
        </p:nvPicPr>
        <p:blipFill>
          <a:blip r:embed="rId4"/>
          <a:stretch>
            <a:fillRect/>
          </a:stretch>
        </p:blipFill>
        <p:spPr>
          <a:xfrm>
            <a:off x="7097207" y="1601663"/>
            <a:ext cx="289682" cy="289682"/>
          </a:xfrm>
          <a:prstGeom prst="rect">
            <a:avLst/>
          </a:prstGeom>
        </p:spPr>
      </p:pic>
      <p:sp>
        <p:nvSpPr>
          <p:cNvPr id="19" name="Text 13"/>
          <p:cNvSpPr/>
          <p:nvPr/>
        </p:nvSpPr>
        <p:spPr>
          <a:xfrm>
            <a:off x="7525512" y="1563624"/>
            <a:ext cx="1170432" cy="438912"/>
          </a:xfrm>
          <a:prstGeom prst="rect">
            <a:avLst/>
          </a:prstGeom>
          <a:noFill/>
          <a:ln/>
        </p:spPr>
        <p:txBody>
          <a:bodyPr wrap="square" lIns="0" tIns="0" rIns="0" bIns="0" rtlCol="0" anchor="ctr"/>
          <a:lstStyle/>
          <a:p>
            <a:pPr algn="l" indent="0" marL="0">
              <a:buNone/>
            </a:pPr>
            <a:r>
              <a:rPr lang="en-US" sz="1250" b="1" dirty="0">
                <a:solidFill>
                  <a:srgbClr val="F5F5F5"/>
                </a:solidFill>
                <a:latin typeface="Calibri" pitchFamily="34" charset="0"/>
                <a:ea typeface="Calibri" pitchFamily="34" charset="-122"/>
                <a:cs typeface="Calibri" pitchFamily="34" charset="-120"/>
              </a:rPr>
              <a:t>Mpho Wav</a:t>
            </a:r>
            <a:endParaRPr lang="en-US" sz="1250" dirty="0"/>
          </a:p>
        </p:txBody>
      </p:sp>
      <p:sp>
        <p:nvSpPr>
          <p:cNvPr id="20" name="Shape 14"/>
          <p:cNvSpPr/>
          <p:nvPr/>
        </p:nvSpPr>
        <p:spPr>
          <a:xfrm>
            <a:off x="457200" y="2313432"/>
            <a:ext cx="1920240" cy="713232"/>
          </a:xfrm>
          <a:prstGeom prst="rect">
            <a:avLst/>
          </a:prstGeom>
          <a:solidFill>
            <a:srgbClr val="0F1C2E"/>
          </a:solidFill>
          <a:ln w="12700">
            <a:solidFill>
              <a:srgbClr val="FFFFFF"/>
            </a:solidFill>
            <a:prstDash val="solid"/>
          </a:ln>
          <a:effectLst>
            <a:outerShdw sx="100000" sy="100000" kx="0" ky="0" algn="bl" rotWithShape="0" blurRad="152400" dist="50800" dir="8100000">
              <a:srgbClr val="000000">
                <a:alpha val="20000"/>
              </a:srgbClr>
            </a:outerShdw>
          </a:effectLst>
        </p:spPr>
      </p:sp>
      <p:sp>
        <p:nvSpPr>
          <p:cNvPr id="21" name="Shape 15"/>
          <p:cNvSpPr/>
          <p:nvPr/>
        </p:nvSpPr>
        <p:spPr>
          <a:xfrm>
            <a:off x="594360" y="2441448"/>
            <a:ext cx="402336" cy="402336"/>
          </a:xfrm>
          <a:prstGeom prst="ellipse">
            <a:avLst/>
          </a:prstGeom>
          <a:solidFill>
            <a:srgbClr val="C9A84C"/>
          </a:solidFill>
          <a:ln w="12700">
            <a:solidFill>
              <a:srgbClr val="FFFFFF"/>
            </a:solidFill>
            <a:prstDash val="solid"/>
          </a:ln>
        </p:spPr>
      </p:sp>
      <p:pic>
        <p:nvPicPr>
          <p:cNvPr id="22" name="Image 4" descr="preencoded.png">    </p:cNvPr>
          <p:cNvPicPr>
            <a:picLocks noChangeAspect="1"/>
          </p:cNvPicPr>
          <p:nvPr/>
        </p:nvPicPr>
        <p:blipFill>
          <a:blip r:embed="rId5"/>
          <a:stretch>
            <a:fillRect/>
          </a:stretch>
        </p:blipFill>
        <p:spPr>
          <a:xfrm>
            <a:off x="650687" y="2497775"/>
            <a:ext cx="289682" cy="289682"/>
          </a:xfrm>
          <a:prstGeom prst="rect">
            <a:avLst/>
          </a:prstGeom>
        </p:spPr>
      </p:pic>
      <p:sp>
        <p:nvSpPr>
          <p:cNvPr id="23" name="Text 16"/>
          <p:cNvSpPr/>
          <p:nvPr/>
        </p:nvSpPr>
        <p:spPr>
          <a:xfrm>
            <a:off x="1078992" y="2459736"/>
            <a:ext cx="1170432" cy="438912"/>
          </a:xfrm>
          <a:prstGeom prst="rect">
            <a:avLst/>
          </a:prstGeom>
          <a:noFill/>
          <a:ln/>
        </p:spPr>
        <p:txBody>
          <a:bodyPr wrap="square" lIns="0" tIns="0" rIns="0" bIns="0" rtlCol="0" anchor="ctr"/>
          <a:lstStyle/>
          <a:p>
            <a:pPr algn="l" indent="0" marL="0">
              <a:buNone/>
            </a:pPr>
            <a:r>
              <a:rPr lang="en-US" sz="1250" b="1" dirty="0">
                <a:solidFill>
                  <a:srgbClr val="F5F5F5"/>
                </a:solidFill>
                <a:latin typeface="Calibri" pitchFamily="34" charset="0"/>
                <a:ea typeface="Calibri" pitchFamily="34" charset="-122"/>
                <a:cs typeface="Calibri" pitchFamily="34" charset="-120"/>
              </a:rPr>
              <a:t>Citizen Deep</a:t>
            </a:r>
            <a:endParaRPr lang="en-US" sz="1250" dirty="0"/>
          </a:p>
        </p:txBody>
      </p:sp>
      <p:sp>
        <p:nvSpPr>
          <p:cNvPr id="24" name="Shape 17"/>
          <p:cNvSpPr/>
          <p:nvPr/>
        </p:nvSpPr>
        <p:spPr>
          <a:xfrm>
            <a:off x="2606040" y="2313432"/>
            <a:ext cx="1920240" cy="713232"/>
          </a:xfrm>
          <a:prstGeom prst="rect">
            <a:avLst/>
          </a:prstGeom>
          <a:solidFill>
            <a:srgbClr val="0F1C2E"/>
          </a:solidFill>
          <a:ln w="12700">
            <a:solidFill>
              <a:srgbClr val="FFFFFF"/>
            </a:solidFill>
            <a:prstDash val="solid"/>
          </a:ln>
          <a:effectLst>
            <a:outerShdw sx="100000" sy="100000" kx="0" ky="0" algn="bl" rotWithShape="0" blurRad="152400" dist="50800" dir="8100000">
              <a:srgbClr val="000000">
                <a:alpha val="20000"/>
              </a:srgbClr>
            </a:outerShdw>
          </a:effectLst>
        </p:spPr>
      </p:sp>
      <p:sp>
        <p:nvSpPr>
          <p:cNvPr id="25" name="Shape 18"/>
          <p:cNvSpPr/>
          <p:nvPr/>
        </p:nvSpPr>
        <p:spPr>
          <a:xfrm>
            <a:off x="2743200" y="2441448"/>
            <a:ext cx="402336" cy="402336"/>
          </a:xfrm>
          <a:prstGeom prst="ellipse">
            <a:avLst/>
          </a:prstGeom>
          <a:solidFill>
            <a:srgbClr val="C9A84C"/>
          </a:solidFill>
          <a:ln w="12700">
            <a:solidFill>
              <a:srgbClr val="FFFFFF"/>
            </a:solidFill>
            <a:prstDash val="solid"/>
          </a:ln>
        </p:spPr>
      </p:sp>
      <p:pic>
        <p:nvPicPr>
          <p:cNvPr id="26" name="Image 5" descr="preencoded.png">    </p:cNvPr>
          <p:cNvPicPr>
            <a:picLocks noChangeAspect="1"/>
          </p:cNvPicPr>
          <p:nvPr/>
        </p:nvPicPr>
        <p:blipFill>
          <a:blip r:embed="rId6"/>
          <a:stretch>
            <a:fillRect/>
          </a:stretch>
        </p:blipFill>
        <p:spPr>
          <a:xfrm>
            <a:off x="2799527" y="2497775"/>
            <a:ext cx="289682" cy="289682"/>
          </a:xfrm>
          <a:prstGeom prst="rect">
            <a:avLst/>
          </a:prstGeom>
        </p:spPr>
      </p:pic>
      <p:sp>
        <p:nvSpPr>
          <p:cNvPr id="27" name="Text 19"/>
          <p:cNvSpPr/>
          <p:nvPr/>
        </p:nvSpPr>
        <p:spPr>
          <a:xfrm>
            <a:off x="3227832" y="2459736"/>
            <a:ext cx="1170432" cy="438912"/>
          </a:xfrm>
          <a:prstGeom prst="rect">
            <a:avLst/>
          </a:prstGeom>
          <a:noFill/>
          <a:ln/>
        </p:spPr>
        <p:txBody>
          <a:bodyPr wrap="square" lIns="0" tIns="0" rIns="0" bIns="0" rtlCol="0" anchor="ctr"/>
          <a:lstStyle/>
          <a:p>
            <a:pPr algn="l" indent="0" marL="0">
              <a:buNone/>
            </a:pPr>
            <a:r>
              <a:rPr lang="en-US" sz="1250" b="1" dirty="0">
                <a:solidFill>
                  <a:srgbClr val="F5F5F5"/>
                </a:solidFill>
                <a:latin typeface="Calibri" pitchFamily="34" charset="0"/>
                <a:ea typeface="Calibri" pitchFamily="34" charset="-122"/>
                <a:cs typeface="Calibri" pitchFamily="34" charset="-120"/>
              </a:rPr>
              <a:t>Atoms Blaq</a:t>
            </a:r>
            <a:endParaRPr lang="en-US" sz="1250" dirty="0"/>
          </a:p>
        </p:txBody>
      </p:sp>
      <p:sp>
        <p:nvSpPr>
          <p:cNvPr id="28" name="Shape 20"/>
          <p:cNvSpPr/>
          <p:nvPr/>
        </p:nvSpPr>
        <p:spPr>
          <a:xfrm>
            <a:off x="4754880" y="2313432"/>
            <a:ext cx="1920240" cy="713232"/>
          </a:xfrm>
          <a:prstGeom prst="rect">
            <a:avLst/>
          </a:prstGeom>
          <a:solidFill>
            <a:srgbClr val="0F1C2E"/>
          </a:solidFill>
          <a:ln w="12700">
            <a:solidFill>
              <a:srgbClr val="FFFFFF"/>
            </a:solidFill>
            <a:prstDash val="solid"/>
          </a:ln>
          <a:effectLst>
            <a:outerShdw sx="100000" sy="100000" kx="0" ky="0" algn="bl" rotWithShape="0" blurRad="152400" dist="50800" dir="8100000">
              <a:srgbClr val="000000">
                <a:alpha val="20000"/>
              </a:srgbClr>
            </a:outerShdw>
          </a:effectLst>
        </p:spPr>
      </p:sp>
      <p:sp>
        <p:nvSpPr>
          <p:cNvPr id="29" name="Shape 21"/>
          <p:cNvSpPr/>
          <p:nvPr/>
        </p:nvSpPr>
        <p:spPr>
          <a:xfrm>
            <a:off x="4892040" y="2441448"/>
            <a:ext cx="402336" cy="402336"/>
          </a:xfrm>
          <a:prstGeom prst="ellipse">
            <a:avLst/>
          </a:prstGeom>
          <a:solidFill>
            <a:srgbClr val="C9A84C"/>
          </a:solidFill>
          <a:ln w="12700">
            <a:solidFill>
              <a:srgbClr val="FFFFFF"/>
            </a:solidFill>
            <a:prstDash val="solid"/>
          </a:ln>
        </p:spPr>
      </p:sp>
      <p:pic>
        <p:nvPicPr>
          <p:cNvPr id="30" name="Image 6" descr="preencoded.png">    </p:cNvPr>
          <p:cNvPicPr>
            <a:picLocks noChangeAspect="1"/>
          </p:cNvPicPr>
          <p:nvPr/>
        </p:nvPicPr>
        <p:blipFill>
          <a:blip r:embed="rId7"/>
          <a:stretch>
            <a:fillRect/>
          </a:stretch>
        </p:blipFill>
        <p:spPr>
          <a:xfrm>
            <a:off x="4948367" y="2497775"/>
            <a:ext cx="289682" cy="289682"/>
          </a:xfrm>
          <a:prstGeom prst="rect">
            <a:avLst/>
          </a:prstGeom>
        </p:spPr>
      </p:pic>
      <p:sp>
        <p:nvSpPr>
          <p:cNvPr id="31" name="Text 22"/>
          <p:cNvSpPr/>
          <p:nvPr/>
        </p:nvSpPr>
        <p:spPr>
          <a:xfrm>
            <a:off x="5376672" y="2459736"/>
            <a:ext cx="1170432" cy="438912"/>
          </a:xfrm>
          <a:prstGeom prst="rect">
            <a:avLst/>
          </a:prstGeom>
          <a:noFill/>
          <a:ln/>
        </p:spPr>
        <p:txBody>
          <a:bodyPr wrap="square" lIns="0" tIns="0" rIns="0" bIns="0" rtlCol="0" anchor="ctr"/>
          <a:lstStyle/>
          <a:p>
            <a:pPr algn="l" indent="0" marL="0">
              <a:buNone/>
            </a:pPr>
            <a:r>
              <a:rPr lang="en-US" sz="1250" b="1" dirty="0">
                <a:solidFill>
                  <a:srgbClr val="F5F5F5"/>
                </a:solidFill>
                <a:latin typeface="Calibri" pitchFamily="34" charset="0"/>
                <a:ea typeface="Calibri" pitchFamily="34" charset="-122"/>
                <a:cs typeface="Calibri" pitchFamily="34" charset="-120"/>
              </a:rPr>
              <a:t>Blanka Mazimela</a:t>
            </a:r>
            <a:endParaRPr lang="en-US" sz="1250" dirty="0"/>
          </a:p>
        </p:txBody>
      </p:sp>
      <p:sp>
        <p:nvSpPr>
          <p:cNvPr id="32" name="Shape 23"/>
          <p:cNvSpPr/>
          <p:nvPr/>
        </p:nvSpPr>
        <p:spPr>
          <a:xfrm>
            <a:off x="6903720" y="2313432"/>
            <a:ext cx="1920240" cy="713232"/>
          </a:xfrm>
          <a:prstGeom prst="rect">
            <a:avLst/>
          </a:prstGeom>
          <a:solidFill>
            <a:srgbClr val="0F1C2E"/>
          </a:solidFill>
          <a:ln w="12700">
            <a:solidFill>
              <a:srgbClr val="FFFFFF"/>
            </a:solidFill>
            <a:prstDash val="solid"/>
          </a:ln>
          <a:effectLst>
            <a:outerShdw sx="100000" sy="100000" kx="0" ky="0" algn="bl" rotWithShape="0" blurRad="152400" dist="50800" dir="8100000">
              <a:srgbClr val="000000">
                <a:alpha val="20000"/>
              </a:srgbClr>
            </a:outerShdw>
          </a:effectLst>
        </p:spPr>
      </p:sp>
      <p:sp>
        <p:nvSpPr>
          <p:cNvPr id="33" name="Shape 24"/>
          <p:cNvSpPr/>
          <p:nvPr/>
        </p:nvSpPr>
        <p:spPr>
          <a:xfrm>
            <a:off x="7040880" y="2441448"/>
            <a:ext cx="402336" cy="402336"/>
          </a:xfrm>
          <a:prstGeom prst="ellipse">
            <a:avLst/>
          </a:prstGeom>
          <a:solidFill>
            <a:srgbClr val="C9A84C"/>
          </a:solidFill>
          <a:ln w="12700">
            <a:solidFill>
              <a:srgbClr val="FFFFFF"/>
            </a:solidFill>
            <a:prstDash val="solid"/>
          </a:ln>
        </p:spPr>
      </p:sp>
      <p:pic>
        <p:nvPicPr>
          <p:cNvPr id="34" name="Image 7" descr="preencoded.png">    </p:cNvPr>
          <p:cNvPicPr>
            <a:picLocks noChangeAspect="1"/>
          </p:cNvPicPr>
          <p:nvPr/>
        </p:nvPicPr>
        <p:blipFill>
          <a:blip r:embed="rId8"/>
          <a:stretch>
            <a:fillRect/>
          </a:stretch>
        </p:blipFill>
        <p:spPr>
          <a:xfrm>
            <a:off x="7097207" y="2497775"/>
            <a:ext cx="289682" cy="289682"/>
          </a:xfrm>
          <a:prstGeom prst="rect">
            <a:avLst/>
          </a:prstGeom>
        </p:spPr>
      </p:pic>
      <p:sp>
        <p:nvSpPr>
          <p:cNvPr id="35" name="Text 25"/>
          <p:cNvSpPr/>
          <p:nvPr/>
        </p:nvSpPr>
        <p:spPr>
          <a:xfrm>
            <a:off x="7525512" y="2459736"/>
            <a:ext cx="1170432" cy="438912"/>
          </a:xfrm>
          <a:prstGeom prst="rect">
            <a:avLst/>
          </a:prstGeom>
          <a:noFill/>
          <a:ln/>
        </p:spPr>
        <p:txBody>
          <a:bodyPr wrap="square" lIns="0" tIns="0" rIns="0" bIns="0" rtlCol="0" anchor="ctr"/>
          <a:lstStyle/>
          <a:p>
            <a:pPr algn="l" indent="0" marL="0">
              <a:buNone/>
            </a:pPr>
            <a:r>
              <a:rPr lang="en-US" sz="1250" b="1" dirty="0">
                <a:solidFill>
                  <a:srgbClr val="F5F5F5"/>
                </a:solidFill>
                <a:latin typeface="Calibri" pitchFamily="34" charset="0"/>
                <a:ea typeface="Calibri" pitchFamily="34" charset="-122"/>
                <a:cs typeface="Calibri" pitchFamily="34" charset="-120"/>
              </a:rPr>
              <a:t>Shoba</a:t>
            </a:r>
            <a:endParaRPr lang="en-US" sz="1250" dirty="0"/>
          </a:p>
        </p:txBody>
      </p:sp>
      <p:sp>
        <p:nvSpPr>
          <p:cNvPr id="36" name="Shape 26"/>
          <p:cNvSpPr/>
          <p:nvPr/>
        </p:nvSpPr>
        <p:spPr>
          <a:xfrm>
            <a:off x="457200" y="3209544"/>
            <a:ext cx="1920240" cy="713232"/>
          </a:xfrm>
          <a:prstGeom prst="rect">
            <a:avLst/>
          </a:prstGeom>
          <a:solidFill>
            <a:srgbClr val="0F1C2E"/>
          </a:solidFill>
          <a:ln w="12700">
            <a:solidFill>
              <a:srgbClr val="FFFFFF"/>
            </a:solidFill>
            <a:prstDash val="solid"/>
          </a:ln>
          <a:effectLst>
            <a:outerShdw sx="100000" sy="100000" kx="0" ky="0" algn="bl" rotWithShape="0" blurRad="152400" dist="50800" dir="8100000">
              <a:srgbClr val="000000">
                <a:alpha val="20000"/>
              </a:srgbClr>
            </a:outerShdw>
          </a:effectLst>
        </p:spPr>
      </p:sp>
      <p:sp>
        <p:nvSpPr>
          <p:cNvPr id="37" name="Shape 27"/>
          <p:cNvSpPr/>
          <p:nvPr/>
        </p:nvSpPr>
        <p:spPr>
          <a:xfrm>
            <a:off x="594360" y="3337560"/>
            <a:ext cx="402336" cy="402336"/>
          </a:xfrm>
          <a:prstGeom prst="ellipse">
            <a:avLst/>
          </a:prstGeom>
          <a:solidFill>
            <a:srgbClr val="C9A84C"/>
          </a:solidFill>
          <a:ln w="12700">
            <a:solidFill>
              <a:srgbClr val="FFFFFF"/>
            </a:solidFill>
            <a:prstDash val="solid"/>
          </a:ln>
        </p:spPr>
      </p:sp>
      <p:pic>
        <p:nvPicPr>
          <p:cNvPr id="38" name="Image 8" descr="preencoded.png">    </p:cNvPr>
          <p:cNvPicPr>
            <a:picLocks noChangeAspect="1"/>
          </p:cNvPicPr>
          <p:nvPr/>
        </p:nvPicPr>
        <p:blipFill>
          <a:blip r:embed="rId9"/>
          <a:stretch>
            <a:fillRect/>
          </a:stretch>
        </p:blipFill>
        <p:spPr>
          <a:xfrm>
            <a:off x="650687" y="3393887"/>
            <a:ext cx="289682" cy="289682"/>
          </a:xfrm>
          <a:prstGeom prst="rect">
            <a:avLst/>
          </a:prstGeom>
        </p:spPr>
      </p:pic>
      <p:sp>
        <p:nvSpPr>
          <p:cNvPr id="39" name="Text 28"/>
          <p:cNvSpPr/>
          <p:nvPr/>
        </p:nvSpPr>
        <p:spPr>
          <a:xfrm>
            <a:off x="1078992" y="3355848"/>
            <a:ext cx="1170432" cy="438912"/>
          </a:xfrm>
          <a:prstGeom prst="rect">
            <a:avLst/>
          </a:prstGeom>
          <a:noFill/>
          <a:ln/>
        </p:spPr>
        <p:txBody>
          <a:bodyPr wrap="square" lIns="0" tIns="0" rIns="0" bIns="0" rtlCol="0" anchor="ctr"/>
          <a:lstStyle/>
          <a:p>
            <a:pPr algn="l" indent="0" marL="0">
              <a:buNone/>
            </a:pPr>
            <a:r>
              <a:rPr lang="en-US" sz="1250" b="1" dirty="0">
                <a:solidFill>
                  <a:srgbClr val="F5F5F5"/>
                </a:solidFill>
                <a:latin typeface="Calibri" pitchFamily="34" charset="0"/>
                <a:ea typeface="Calibri" pitchFamily="34" charset="-122"/>
                <a:cs typeface="Calibri" pitchFamily="34" charset="-120"/>
              </a:rPr>
              <a:t>Kitty Amor</a:t>
            </a:r>
            <a:endParaRPr lang="en-US" sz="1250" dirty="0"/>
          </a:p>
        </p:txBody>
      </p:sp>
      <p:sp>
        <p:nvSpPr>
          <p:cNvPr id="40" name="Shape 29"/>
          <p:cNvSpPr/>
          <p:nvPr/>
        </p:nvSpPr>
        <p:spPr>
          <a:xfrm>
            <a:off x="2606040" y="3209544"/>
            <a:ext cx="1920240" cy="713232"/>
          </a:xfrm>
          <a:prstGeom prst="rect">
            <a:avLst/>
          </a:prstGeom>
          <a:solidFill>
            <a:srgbClr val="0F1C2E"/>
          </a:solidFill>
          <a:ln w="12700">
            <a:solidFill>
              <a:srgbClr val="FFFFFF"/>
            </a:solidFill>
            <a:prstDash val="solid"/>
          </a:ln>
          <a:effectLst>
            <a:outerShdw sx="100000" sy="100000" kx="0" ky="0" algn="bl" rotWithShape="0" blurRad="152400" dist="50800" dir="8100000">
              <a:srgbClr val="000000">
                <a:alpha val="20000"/>
              </a:srgbClr>
            </a:outerShdw>
          </a:effectLst>
        </p:spPr>
      </p:sp>
      <p:sp>
        <p:nvSpPr>
          <p:cNvPr id="41" name="Shape 30"/>
          <p:cNvSpPr/>
          <p:nvPr/>
        </p:nvSpPr>
        <p:spPr>
          <a:xfrm>
            <a:off x="2743200" y="3337560"/>
            <a:ext cx="402336" cy="402336"/>
          </a:xfrm>
          <a:prstGeom prst="ellipse">
            <a:avLst/>
          </a:prstGeom>
          <a:solidFill>
            <a:srgbClr val="C9A84C"/>
          </a:solidFill>
          <a:ln w="12700">
            <a:solidFill>
              <a:srgbClr val="FFFFFF"/>
            </a:solidFill>
            <a:prstDash val="solid"/>
          </a:ln>
        </p:spPr>
      </p:sp>
      <p:pic>
        <p:nvPicPr>
          <p:cNvPr id="42" name="Image 9" descr="preencoded.png">    </p:cNvPr>
          <p:cNvPicPr>
            <a:picLocks noChangeAspect="1"/>
          </p:cNvPicPr>
          <p:nvPr/>
        </p:nvPicPr>
        <p:blipFill>
          <a:blip r:embed="rId10"/>
          <a:stretch>
            <a:fillRect/>
          </a:stretch>
        </p:blipFill>
        <p:spPr>
          <a:xfrm>
            <a:off x="2799527" y="3393887"/>
            <a:ext cx="289682" cy="289682"/>
          </a:xfrm>
          <a:prstGeom prst="rect">
            <a:avLst/>
          </a:prstGeom>
        </p:spPr>
      </p:pic>
      <p:sp>
        <p:nvSpPr>
          <p:cNvPr id="43" name="Text 31"/>
          <p:cNvSpPr/>
          <p:nvPr/>
        </p:nvSpPr>
        <p:spPr>
          <a:xfrm>
            <a:off x="3227832" y="3355848"/>
            <a:ext cx="1170432" cy="438912"/>
          </a:xfrm>
          <a:prstGeom prst="rect">
            <a:avLst/>
          </a:prstGeom>
          <a:noFill/>
          <a:ln/>
        </p:spPr>
        <p:txBody>
          <a:bodyPr wrap="square" lIns="0" tIns="0" rIns="0" bIns="0" rtlCol="0" anchor="ctr"/>
          <a:lstStyle/>
          <a:p>
            <a:pPr algn="l" indent="0" marL="0">
              <a:buNone/>
            </a:pPr>
            <a:r>
              <a:rPr lang="en-US" sz="1250" b="1" dirty="0">
                <a:solidFill>
                  <a:srgbClr val="F5F5F5"/>
                </a:solidFill>
                <a:latin typeface="Calibri" pitchFamily="34" charset="0"/>
                <a:ea typeface="Calibri" pitchFamily="34" charset="-122"/>
                <a:cs typeface="Calibri" pitchFamily="34" charset="-120"/>
              </a:rPr>
              <a:t>Influence</a:t>
            </a:r>
            <a:endParaRPr lang="en-US" sz="1250" dirty="0"/>
          </a:p>
        </p:txBody>
      </p:sp>
      <p:sp>
        <p:nvSpPr>
          <p:cNvPr id="44" name="Shape 32"/>
          <p:cNvSpPr/>
          <p:nvPr/>
        </p:nvSpPr>
        <p:spPr>
          <a:xfrm>
            <a:off x="4754880" y="3209544"/>
            <a:ext cx="1920240" cy="713232"/>
          </a:xfrm>
          <a:prstGeom prst="rect">
            <a:avLst/>
          </a:prstGeom>
          <a:solidFill>
            <a:srgbClr val="0F1C2E"/>
          </a:solidFill>
          <a:ln w="12700">
            <a:solidFill>
              <a:srgbClr val="FFFFFF"/>
            </a:solidFill>
            <a:prstDash val="solid"/>
          </a:ln>
          <a:effectLst>
            <a:outerShdw sx="100000" sy="100000" kx="0" ky="0" algn="bl" rotWithShape="0" blurRad="152400" dist="50800" dir="8100000">
              <a:srgbClr val="000000">
                <a:alpha val="20000"/>
              </a:srgbClr>
            </a:outerShdw>
          </a:effectLst>
        </p:spPr>
      </p:sp>
      <p:sp>
        <p:nvSpPr>
          <p:cNvPr id="45" name="Shape 33"/>
          <p:cNvSpPr/>
          <p:nvPr/>
        </p:nvSpPr>
        <p:spPr>
          <a:xfrm>
            <a:off x="4892040" y="3337560"/>
            <a:ext cx="402336" cy="402336"/>
          </a:xfrm>
          <a:prstGeom prst="ellipse">
            <a:avLst/>
          </a:prstGeom>
          <a:solidFill>
            <a:srgbClr val="C9A84C"/>
          </a:solidFill>
          <a:ln w="12700">
            <a:solidFill>
              <a:srgbClr val="FFFFFF"/>
            </a:solidFill>
            <a:prstDash val="solid"/>
          </a:ln>
        </p:spPr>
      </p:sp>
      <p:pic>
        <p:nvPicPr>
          <p:cNvPr id="46" name="Image 10" descr="preencoded.png">    </p:cNvPr>
          <p:cNvPicPr>
            <a:picLocks noChangeAspect="1"/>
          </p:cNvPicPr>
          <p:nvPr/>
        </p:nvPicPr>
        <p:blipFill>
          <a:blip r:embed="rId11"/>
          <a:stretch>
            <a:fillRect/>
          </a:stretch>
        </p:blipFill>
        <p:spPr>
          <a:xfrm>
            <a:off x="4948367" y="3393887"/>
            <a:ext cx="289682" cy="289682"/>
          </a:xfrm>
          <a:prstGeom prst="rect">
            <a:avLst/>
          </a:prstGeom>
        </p:spPr>
      </p:pic>
      <p:sp>
        <p:nvSpPr>
          <p:cNvPr id="47" name="Text 34"/>
          <p:cNvSpPr/>
          <p:nvPr/>
        </p:nvSpPr>
        <p:spPr>
          <a:xfrm>
            <a:off x="5376672" y="3355848"/>
            <a:ext cx="1170432" cy="438912"/>
          </a:xfrm>
          <a:prstGeom prst="rect">
            <a:avLst/>
          </a:prstGeom>
          <a:noFill/>
          <a:ln/>
        </p:spPr>
        <p:txBody>
          <a:bodyPr wrap="square" lIns="0" tIns="0" rIns="0" bIns="0" rtlCol="0" anchor="ctr"/>
          <a:lstStyle/>
          <a:p>
            <a:pPr algn="l" indent="0" marL="0">
              <a:buNone/>
            </a:pPr>
            <a:r>
              <a:rPr lang="en-US" sz="1250" b="1" dirty="0">
                <a:solidFill>
                  <a:srgbClr val="F5F5F5"/>
                </a:solidFill>
                <a:latin typeface="Calibri" pitchFamily="34" charset="0"/>
                <a:ea typeface="Calibri" pitchFamily="34" charset="-122"/>
                <a:cs typeface="Calibri" pitchFamily="34" charset="-120"/>
              </a:rPr>
              <a:t>Sef Kombo (UK)</a:t>
            </a:r>
            <a:endParaRPr lang="en-US" sz="1250" dirty="0"/>
          </a:p>
        </p:txBody>
      </p:sp>
      <p:sp>
        <p:nvSpPr>
          <p:cNvPr id="48" name="Shape 35"/>
          <p:cNvSpPr/>
          <p:nvPr/>
        </p:nvSpPr>
        <p:spPr>
          <a:xfrm>
            <a:off x="6903720" y="3209544"/>
            <a:ext cx="1920240" cy="713232"/>
          </a:xfrm>
          <a:prstGeom prst="rect">
            <a:avLst/>
          </a:prstGeom>
          <a:solidFill>
            <a:srgbClr val="0F1C2E"/>
          </a:solidFill>
          <a:ln w="12700">
            <a:solidFill>
              <a:srgbClr val="FFFFFF"/>
            </a:solidFill>
            <a:prstDash val="solid"/>
          </a:ln>
          <a:effectLst>
            <a:outerShdw sx="100000" sy="100000" kx="0" ky="0" algn="bl" rotWithShape="0" blurRad="152400" dist="50800" dir="8100000">
              <a:srgbClr val="000000">
                <a:alpha val="20000"/>
              </a:srgbClr>
            </a:outerShdw>
          </a:effectLst>
        </p:spPr>
      </p:sp>
      <p:sp>
        <p:nvSpPr>
          <p:cNvPr id="49" name="Shape 36"/>
          <p:cNvSpPr/>
          <p:nvPr/>
        </p:nvSpPr>
        <p:spPr>
          <a:xfrm>
            <a:off x="7040880" y="3337560"/>
            <a:ext cx="402336" cy="402336"/>
          </a:xfrm>
          <a:prstGeom prst="ellipse">
            <a:avLst/>
          </a:prstGeom>
          <a:solidFill>
            <a:srgbClr val="C9A84C"/>
          </a:solidFill>
          <a:ln w="12700">
            <a:solidFill>
              <a:srgbClr val="FFFFFF"/>
            </a:solidFill>
            <a:prstDash val="solid"/>
          </a:ln>
        </p:spPr>
      </p:sp>
      <p:pic>
        <p:nvPicPr>
          <p:cNvPr id="50" name="Image 11" descr="preencoded.png">    </p:cNvPr>
          <p:cNvPicPr>
            <a:picLocks noChangeAspect="1"/>
          </p:cNvPicPr>
          <p:nvPr/>
        </p:nvPicPr>
        <p:blipFill>
          <a:blip r:embed="rId12"/>
          <a:stretch>
            <a:fillRect/>
          </a:stretch>
        </p:blipFill>
        <p:spPr>
          <a:xfrm>
            <a:off x="7097207" y="3393887"/>
            <a:ext cx="289682" cy="289682"/>
          </a:xfrm>
          <a:prstGeom prst="rect">
            <a:avLst/>
          </a:prstGeom>
        </p:spPr>
      </p:pic>
      <p:sp>
        <p:nvSpPr>
          <p:cNvPr id="51" name="Text 37"/>
          <p:cNvSpPr/>
          <p:nvPr/>
        </p:nvSpPr>
        <p:spPr>
          <a:xfrm>
            <a:off x="7525512" y="3355848"/>
            <a:ext cx="1170432" cy="438912"/>
          </a:xfrm>
          <a:prstGeom prst="rect">
            <a:avLst/>
          </a:prstGeom>
          <a:noFill/>
          <a:ln/>
        </p:spPr>
        <p:txBody>
          <a:bodyPr wrap="square" lIns="0" tIns="0" rIns="0" bIns="0" rtlCol="0" anchor="ctr"/>
          <a:lstStyle/>
          <a:p>
            <a:pPr algn="l" indent="0" marL="0">
              <a:buNone/>
            </a:pPr>
            <a:r>
              <a:rPr lang="en-US" sz="1250" b="1" dirty="0">
                <a:solidFill>
                  <a:srgbClr val="F5F5F5"/>
                </a:solidFill>
                <a:latin typeface="Calibri" pitchFamily="34" charset="0"/>
                <a:ea typeface="Calibri" pitchFamily="34" charset="-122"/>
                <a:cs typeface="Calibri" pitchFamily="34" charset="-120"/>
              </a:rPr>
              <a:t>Dwson</a:t>
            </a:r>
            <a:endParaRPr lang="en-US" sz="1250" dirty="0"/>
          </a:p>
        </p:txBody>
      </p:sp>
      <p:sp>
        <p:nvSpPr>
          <p:cNvPr id="52" name="Text 38"/>
          <p:cNvSpPr/>
          <p:nvPr/>
        </p:nvSpPr>
        <p:spPr>
          <a:xfrm>
            <a:off x="457200" y="4709160"/>
            <a:ext cx="8229600" cy="274320"/>
          </a:xfrm>
          <a:prstGeom prst="rect">
            <a:avLst/>
          </a:prstGeom>
          <a:noFill/>
          <a:ln/>
        </p:spPr>
        <p:txBody>
          <a:bodyPr wrap="square" lIns="0" tIns="0" rIns="0" bIns="0" rtlCol="0" anchor="ctr"/>
          <a:lstStyle/>
          <a:p>
            <a:pPr algn="l" indent="0" marL="0">
              <a:buNone/>
            </a:pPr>
            <a:r>
              <a:rPr lang="en-US" sz="1100" i="1" dirty="0">
                <a:solidFill>
                  <a:srgbClr val="C9A84C"/>
                </a:solidFill>
                <a:latin typeface="Calibri" pitchFamily="34" charset="0"/>
                <a:ea typeface="Calibri" pitchFamily="34" charset="-122"/>
                <a:cs typeface="Calibri" pitchFamily="34" charset="-120"/>
              </a:rPr>
              <a:t>+ More to be announced</a:t>
            </a:r>
            <a:endParaRPr lang="en-US" sz="11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0F1C2E"/>
        </a:solidFill>
      </p:bgPr>
    </p:bg>
    <p:spTree>
      <p:nvGrpSpPr>
        <p:cNvPr id="1" name=""/>
        <p:cNvGrpSpPr/>
        <p:nvPr/>
      </p:nvGrpSpPr>
      <p:grpSpPr>
        <a:xfrm>
          <a:off x="0" y="0"/>
          <a:ext cx="0" cy="0"/>
          <a:chOff x="0" y="0"/>
          <a:chExt cx="0" cy="0"/>
        </a:xfrm>
      </p:grpSpPr>
      <p:sp>
        <p:nvSpPr>
          <p:cNvPr id="2" name="Text 0"/>
          <p:cNvSpPr/>
          <p:nvPr/>
        </p:nvSpPr>
        <p:spPr>
          <a:xfrm>
            <a:off x="457200" y="320040"/>
            <a:ext cx="8229600" cy="256032"/>
          </a:xfrm>
          <a:prstGeom prst="rect">
            <a:avLst/>
          </a:prstGeom>
          <a:noFill/>
          <a:ln/>
        </p:spPr>
        <p:txBody>
          <a:bodyPr wrap="square" lIns="0" tIns="0" rIns="0" bIns="0" rtlCol="0" anchor="ctr"/>
          <a:lstStyle/>
          <a:p>
            <a:pPr algn="l" indent="0" marL="0">
              <a:buNone/>
            </a:pPr>
            <a:r>
              <a:rPr lang="en-US" sz="1000" b="1" spc="300" kern="0" dirty="0">
                <a:solidFill>
                  <a:srgbClr val="C9A84C"/>
                </a:solidFill>
                <a:latin typeface="Calibri" pitchFamily="34" charset="0"/>
                <a:ea typeface="Calibri" pitchFamily="34" charset="-122"/>
                <a:cs typeface="Calibri" pitchFamily="34" charset="-120"/>
              </a:rPr>
              <a:t>PARTNER ECOSYSTEM</a:t>
            </a:r>
            <a:endParaRPr lang="en-US" sz="1000" dirty="0"/>
          </a:p>
        </p:txBody>
      </p:sp>
      <p:sp>
        <p:nvSpPr>
          <p:cNvPr id="3" name="Text 1"/>
          <p:cNvSpPr/>
          <p:nvPr/>
        </p:nvSpPr>
        <p:spPr>
          <a:xfrm>
            <a:off x="457200" y="658368"/>
            <a:ext cx="8229600" cy="502920"/>
          </a:xfrm>
          <a:prstGeom prst="rect">
            <a:avLst/>
          </a:prstGeom>
          <a:noFill/>
          <a:ln/>
        </p:spPr>
        <p:txBody>
          <a:bodyPr wrap="square" lIns="0" tIns="0" rIns="0" bIns="0" rtlCol="0" anchor="ctr"/>
          <a:lstStyle/>
          <a:p>
            <a:pPr algn="l" indent="0" marL="0">
              <a:buNone/>
            </a:pPr>
            <a:r>
              <a:rPr lang="en-US" sz="2800" b="1" dirty="0">
                <a:solidFill>
                  <a:srgbClr val="F5F5F5"/>
                </a:solidFill>
                <a:latin typeface="Calibri" pitchFamily="34" charset="0"/>
                <a:ea typeface="Calibri" pitchFamily="34" charset="-122"/>
                <a:cs typeface="Calibri" pitchFamily="34" charset="-120"/>
              </a:rPr>
              <a:t>Built with the best in the industry.</a:t>
            </a:r>
            <a:endParaRPr lang="en-US" sz="2800" dirty="0"/>
          </a:p>
        </p:txBody>
      </p:sp>
      <p:sp>
        <p:nvSpPr>
          <p:cNvPr id="4" name="Shape 2"/>
          <p:cNvSpPr/>
          <p:nvPr/>
        </p:nvSpPr>
        <p:spPr>
          <a:xfrm>
            <a:off x="457200" y="1371600"/>
            <a:ext cx="2633472" cy="3520440"/>
          </a:xfrm>
          <a:prstGeom prst="rect">
            <a:avLst/>
          </a:prstGeom>
          <a:solidFill>
            <a:srgbClr val="0A0E1A"/>
          </a:solidFill>
          <a:ln w="12700">
            <a:solidFill>
              <a:srgbClr val="FFFFFF"/>
            </a:solidFill>
            <a:prstDash val="solid"/>
          </a:ln>
          <a:effectLst>
            <a:outerShdw sx="100000" sy="100000" kx="0" ky="0" algn="bl" rotWithShape="0" blurRad="152400" dist="50800" dir="8100000">
              <a:srgbClr val="000000">
                <a:alpha val="20000"/>
              </a:srgbClr>
            </a:outerShdw>
          </a:effectLst>
        </p:spPr>
      </p:sp>
      <p:sp>
        <p:nvSpPr>
          <p:cNvPr id="5" name="Shape 3"/>
          <p:cNvSpPr/>
          <p:nvPr/>
        </p:nvSpPr>
        <p:spPr>
          <a:xfrm>
            <a:off x="658368" y="1554480"/>
            <a:ext cx="475488" cy="475488"/>
          </a:xfrm>
          <a:prstGeom prst="ellipse">
            <a:avLst/>
          </a:prstGeom>
          <a:solidFill>
            <a:srgbClr val="C9A84C"/>
          </a:solidFill>
          <a:ln w="12700">
            <a:solidFill>
              <a:srgbClr val="FFFFFF"/>
            </a:solidFill>
            <a:prstDash val="solid"/>
          </a:ln>
        </p:spPr>
      </p:sp>
      <p:pic>
        <p:nvPicPr>
          <p:cNvPr id="6" name="Image 0" descr="preencoded.png">    </p:cNvPr>
          <p:cNvPicPr>
            <a:picLocks noChangeAspect="1"/>
          </p:cNvPicPr>
          <p:nvPr/>
        </p:nvPicPr>
        <p:blipFill>
          <a:blip r:embed="rId1"/>
          <a:stretch>
            <a:fillRect/>
          </a:stretch>
        </p:blipFill>
        <p:spPr>
          <a:xfrm>
            <a:off x="724936" y="1621048"/>
            <a:ext cx="342351" cy="342351"/>
          </a:xfrm>
          <a:prstGeom prst="rect">
            <a:avLst/>
          </a:prstGeom>
        </p:spPr>
      </p:pic>
      <p:sp>
        <p:nvSpPr>
          <p:cNvPr id="7" name="Text 4"/>
          <p:cNvSpPr/>
          <p:nvPr/>
        </p:nvSpPr>
        <p:spPr>
          <a:xfrm>
            <a:off x="1243584" y="1581912"/>
            <a:ext cx="1719072" cy="384048"/>
          </a:xfrm>
          <a:prstGeom prst="rect">
            <a:avLst/>
          </a:prstGeom>
          <a:noFill/>
          <a:ln/>
        </p:spPr>
        <p:txBody>
          <a:bodyPr wrap="square" lIns="0" tIns="0" rIns="0" bIns="0" rtlCol="0" anchor="ctr"/>
          <a:lstStyle/>
          <a:p>
            <a:pPr algn="l" indent="0" marL="0">
              <a:buNone/>
            </a:pPr>
            <a:r>
              <a:rPr lang="en-US" sz="1300" b="1" dirty="0">
                <a:solidFill>
                  <a:srgbClr val="C9A84C"/>
                </a:solidFill>
                <a:latin typeface="Calibri" pitchFamily="34" charset="0"/>
                <a:ea typeface="Calibri" pitchFamily="34" charset="-122"/>
                <a:cs typeface="Calibri" pitchFamily="34" charset="-120"/>
              </a:rPr>
              <a:t>Brand Partners</a:t>
            </a:r>
            <a:endParaRPr lang="en-US" sz="1300" dirty="0"/>
          </a:p>
        </p:txBody>
      </p:sp>
      <p:sp>
        <p:nvSpPr>
          <p:cNvPr id="8" name="Shape 5"/>
          <p:cNvSpPr/>
          <p:nvPr/>
        </p:nvSpPr>
        <p:spPr>
          <a:xfrm>
            <a:off x="658368" y="2084832"/>
            <a:ext cx="2231136" cy="18288"/>
          </a:xfrm>
          <a:prstGeom prst="rect">
            <a:avLst/>
          </a:prstGeom>
          <a:solidFill>
            <a:srgbClr val="1E2D3D"/>
          </a:solidFill>
          <a:ln w="12700">
            <a:solidFill>
              <a:srgbClr val="FFFFFF"/>
            </a:solidFill>
            <a:prstDash val="solid"/>
          </a:ln>
        </p:spPr>
      </p:sp>
      <p:pic>
        <p:nvPicPr>
          <p:cNvPr id="9" name="Image 1" descr="preencoded.png">    </p:cNvPr>
          <p:cNvPicPr>
            <a:picLocks noChangeAspect="1"/>
          </p:cNvPicPr>
          <p:nvPr/>
        </p:nvPicPr>
        <p:blipFill>
          <a:blip r:embed="rId2"/>
          <a:stretch>
            <a:fillRect/>
          </a:stretch>
        </p:blipFill>
        <p:spPr>
          <a:xfrm>
            <a:off x="658368" y="2231136"/>
            <a:ext cx="146304" cy="146304"/>
          </a:xfrm>
          <a:prstGeom prst="rect">
            <a:avLst/>
          </a:prstGeom>
        </p:spPr>
      </p:pic>
      <p:sp>
        <p:nvSpPr>
          <p:cNvPr id="10" name="Text 6"/>
          <p:cNvSpPr/>
          <p:nvPr/>
        </p:nvSpPr>
        <p:spPr>
          <a:xfrm>
            <a:off x="877824" y="2212848"/>
            <a:ext cx="2121408" cy="274320"/>
          </a:xfrm>
          <a:prstGeom prst="rect">
            <a:avLst/>
          </a:prstGeom>
          <a:noFill/>
          <a:ln/>
        </p:spPr>
        <p:txBody>
          <a:bodyPr wrap="square" lIns="0" tIns="0" rIns="0" bIns="0" rtlCol="0" anchor="ctr"/>
          <a:lstStyle/>
          <a:p>
            <a:pPr algn="l" indent="0" marL="0">
              <a:buNone/>
            </a:pPr>
            <a:r>
              <a:rPr lang="en-US" sz="1050" dirty="0">
                <a:solidFill>
                  <a:srgbClr val="CCCCCC"/>
                </a:solidFill>
                <a:latin typeface="Calibri" pitchFamily="34" charset="0"/>
                <a:ea typeface="Calibri" pitchFamily="34" charset="-122"/>
                <a:cs typeface="Calibri" pitchFamily="34" charset="-120"/>
              </a:rPr>
              <a:t>Rockets Group</a:t>
            </a:r>
            <a:endParaRPr lang="en-US" sz="1050" dirty="0"/>
          </a:p>
        </p:txBody>
      </p:sp>
      <p:pic>
        <p:nvPicPr>
          <p:cNvPr id="11" name="Image 2" descr="preencoded.png">    </p:cNvPr>
          <p:cNvPicPr>
            <a:picLocks noChangeAspect="1"/>
          </p:cNvPicPr>
          <p:nvPr/>
        </p:nvPicPr>
        <p:blipFill>
          <a:blip r:embed="rId3"/>
          <a:stretch>
            <a:fillRect/>
          </a:stretch>
        </p:blipFill>
        <p:spPr>
          <a:xfrm>
            <a:off x="658368" y="2560320"/>
            <a:ext cx="146304" cy="146304"/>
          </a:xfrm>
          <a:prstGeom prst="rect">
            <a:avLst/>
          </a:prstGeom>
        </p:spPr>
      </p:pic>
      <p:sp>
        <p:nvSpPr>
          <p:cNvPr id="12" name="Text 7"/>
          <p:cNvSpPr/>
          <p:nvPr/>
        </p:nvSpPr>
        <p:spPr>
          <a:xfrm>
            <a:off x="877824" y="2542032"/>
            <a:ext cx="2121408" cy="274320"/>
          </a:xfrm>
          <a:prstGeom prst="rect">
            <a:avLst/>
          </a:prstGeom>
          <a:noFill/>
          <a:ln/>
        </p:spPr>
        <p:txBody>
          <a:bodyPr wrap="square" lIns="0" tIns="0" rIns="0" bIns="0" rtlCol="0" anchor="ctr"/>
          <a:lstStyle/>
          <a:p>
            <a:pPr algn="l" indent="0" marL="0">
              <a:buNone/>
            </a:pPr>
            <a:r>
              <a:rPr lang="en-US" sz="1050" dirty="0">
                <a:solidFill>
                  <a:srgbClr val="CCCCCC"/>
                </a:solidFill>
                <a:latin typeface="Calibri" pitchFamily="34" charset="0"/>
                <a:ea typeface="Calibri" pitchFamily="34" charset="-122"/>
                <a:cs typeface="Calibri" pitchFamily="34" charset="-120"/>
              </a:rPr>
              <a:t>Sondela</a:t>
            </a:r>
            <a:endParaRPr lang="en-US" sz="1050" dirty="0"/>
          </a:p>
        </p:txBody>
      </p:sp>
      <p:pic>
        <p:nvPicPr>
          <p:cNvPr id="13" name="Image 3" descr="preencoded.png">    </p:cNvPr>
          <p:cNvPicPr>
            <a:picLocks noChangeAspect="1"/>
          </p:cNvPicPr>
          <p:nvPr/>
        </p:nvPicPr>
        <p:blipFill>
          <a:blip r:embed="rId4"/>
          <a:stretch>
            <a:fillRect/>
          </a:stretch>
        </p:blipFill>
        <p:spPr>
          <a:xfrm>
            <a:off x="658368" y="2889504"/>
            <a:ext cx="146304" cy="146304"/>
          </a:xfrm>
          <a:prstGeom prst="rect">
            <a:avLst/>
          </a:prstGeom>
        </p:spPr>
      </p:pic>
      <p:sp>
        <p:nvSpPr>
          <p:cNvPr id="14" name="Text 8"/>
          <p:cNvSpPr/>
          <p:nvPr/>
        </p:nvSpPr>
        <p:spPr>
          <a:xfrm>
            <a:off x="877824" y="2871216"/>
            <a:ext cx="2121408" cy="274320"/>
          </a:xfrm>
          <a:prstGeom prst="rect">
            <a:avLst/>
          </a:prstGeom>
          <a:noFill/>
          <a:ln/>
        </p:spPr>
        <p:txBody>
          <a:bodyPr wrap="square" lIns="0" tIns="0" rIns="0" bIns="0" rtlCol="0" anchor="ctr"/>
          <a:lstStyle/>
          <a:p>
            <a:pPr algn="l" indent="0" marL="0">
              <a:buNone/>
            </a:pPr>
            <a:r>
              <a:rPr lang="en-US" sz="1050" dirty="0">
                <a:solidFill>
                  <a:srgbClr val="CCCCCC"/>
                </a:solidFill>
                <a:latin typeface="Calibri" pitchFamily="34" charset="0"/>
                <a:ea typeface="Calibri" pitchFamily="34" charset="-122"/>
                <a:cs typeface="Calibri" pitchFamily="34" charset="-120"/>
              </a:rPr>
              <a:t>Kunye</a:t>
            </a:r>
            <a:endParaRPr lang="en-US" sz="1050" dirty="0"/>
          </a:p>
        </p:txBody>
      </p:sp>
      <p:pic>
        <p:nvPicPr>
          <p:cNvPr id="15" name="Image 4" descr="preencoded.png">    </p:cNvPr>
          <p:cNvPicPr>
            <a:picLocks noChangeAspect="1"/>
          </p:cNvPicPr>
          <p:nvPr/>
        </p:nvPicPr>
        <p:blipFill>
          <a:blip r:embed="rId5"/>
          <a:stretch>
            <a:fillRect/>
          </a:stretch>
        </p:blipFill>
        <p:spPr>
          <a:xfrm>
            <a:off x="658368" y="3218688"/>
            <a:ext cx="146304" cy="146304"/>
          </a:xfrm>
          <a:prstGeom prst="rect">
            <a:avLst/>
          </a:prstGeom>
        </p:spPr>
      </p:pic>
      <p:sp>
        <p:nvSpPr>
          <p:cNvPr id="16" name="Text 9"/>
          <p:cNvSpPr/>
          <p:nvPr/>
        </p:nvSpPr>
        <p:spPr>
          <a:xfrm>
            <a:off x="877824" y="3200400"/>
            <a:ext cx="2121408" cy="274320"/>
          </a:xfrm>
          <a:prstGeom prst="rect">
            <a:avLst/>
          </a:prstGeom>
          <a:noFill/>
          <a:ln/>
        </p:spPr>
        <p:txBody>
          <a:bodyPr wrap="square" lIns="0" tIns="0" rIns="0" bIns="0" rtlCol="0" anchor="ctr"/>
          <a:lstStyle/>
          <a:p>
            <a:pPr algn="l" indent="0" marL="0">
              <a:buNone/>
            </a:pPr>
            <a:r>
              <a:rPr lang="en-US" sz="1050" dirty="0">
                <a:solidFill>
                  <a:srgbClr val="CCCCCC"/>
                </a:solidFill>
                <a:latin typeface="Calibri" pitchFamily="34" charset="0"/>
                <a:ea typeface="Calibri" pitchFamily="34" charset="-122"/>
                <a:cs typeface="Calibri" pitchFamily="34" charset="-120"/>
              </a:rPr>
              <a:t>Bread4Soul</a:t>
            </a:r>
            <a:endParaRPr lang="en-US" sz="1050" dirty="0"/>
          </a:p>
        </p:txBody>
      </p:sp>
      <p:pic>
        <p:nvPicPr>
          <p:cNvPr id="17" name="Image 5" descr="preencoded.png">    </p:cNvPr>
          <p:cNvPicPr>
            <a:picLocks noChangeAspect="1"/>
          </p:cNvPicPr>
          <p:nvPr/>
        </p:nvPicPr>
        <p:blipFill>
          <a:blip r:embed="rId6"/>
          <a:stretch>
            <a:fillRect/>
          </a:stretch>
        </p:blipFill>
        <p:spPr>
          <a:xfrm>
            <a:off x="658368" y="3547872"/>
            <a:ext cx="146304" cy="146304"/>
          </a:xfrm>
          <a:prstGeom prst="rect">
            <a:avLst/>
          </a:prstGeom>
        </p:spPr>
      </p:pic>
      <p:sp>
        <p:nvSpPr>
          <p:cNvPr id="18" name="Text 10"/>
          <p:cNvSpPr/>
          <p:nvPr/>
        </p:nvSpPr>
        <p:spPr>
          <a:xfrm>
            <a:off x="877824" y="3529584"/>
            <a:ext cx="2121408" cy="274320"/>
          </a:xfrm>
          <a:prstGeom prst="rect">
            <a:avLst/>
          </a:prstGeom>
          <a:noFill/>
          <a:ln/>
        </p:spPr>
        <p:txBody>
          <a:bodyPr wrap="square" lIns="0" tIns="0" rIns="0" bIns="0" rtlCol="0" anchor="ctr"/>
          <a:lstStyle/>
          <a:p>
            <a:pPr algn="l" indent="0" marL="0">
              <a:buNone/>
            </a:pPr>
            <a:r>
              <a:rPr lang="en-US" sz="1050" dirty="0">
                <a:solidFill>
                  <a:srgbClr val="CCCCCC"/>
                </a:solidFill>
                <a:latin typeface="Calibri" pitchFamily="34" charset="0"/>
                <a:ea typeface="Calibri" pitchFamily="34" charset="-122"/>
                <a:cs typeface="Calibri" pitchFamily="34" charset="-120"/>
              </a:rPr>
              <a:t>The Darque Experience</a:t>
            </a:r>
            <a:endParaRPr lang="en-US" sz="1050" dirty="0"/>
          </a:p>
        </p:txBody>
      </p:sp>
      <p:pic>
        <p:nvPicPr>
          <p:cNvPr id="19" name="Image 6" descr="preencoded.png">    </p:cNvPr>
          <p:cNvPicPr>
            <a:picLocks noChangeAspect="1"/>
          </p:cNvPicPr>
          <p:nvPr/>
        </p:nvPicPr>
        <p:blipFill>
          <a:blip r:embed="rId7"/>
          <a:stretch>
            <a:fillRect/>
          </a:stretch>
        </p:blipFill>
        <p:spPr>
          <a:xfrm>
            <a:off x="658368" y="3877056"/>
            <a:ext cx="146304" cy="146304"/>
          </a:xfrm>
          <a:prstGeom prst="rect">
            <a:avLst/>
          </a:prstGeom>
        </p:spPr>
      </p:pic>
      <p:sp>
        <p:nvSpPr>
          <p:cNvPr id="20" name="Text 11"/>
          <p:cNvSpPr/>
          <p:nvPr/>
        </p:nvSpPr>
        <p:spPr>
          <a:xfrm>
            <a:off x="877824" y="3858768"/>
            <a:ext cx="2121408" cy="274320"/>
          </a:xfrm>
          <a:prstGeom prst="rect">
            <a:avLst/>
          </a:prstGeom>
          <a:noFill/>
          <a:ln/>
        </p:spPr>
        <p:txBody>
          <a:bodyPr wrap="square" lIns="0" tIns="0" rIns="0" bIns="0" rtlCol="0" anchor="ctr"/>
          <a:lstStyle/>
          <a:p>
            <a:pPr algn="l" indent="0" marL="0">
              <a:buNone/>
            </a:pPr>
            <a:r>
              <a:rPr lang="en-US" sz="1050" dirty="0">
                <a:solidFill>
                  <a:srgbClr val="CCCCCC"/>
                </a:solidFill>
                <a:latin typeface="Calibri" pitchFamily="34" charset="0"/>
                <a:ea typeface="Calibri" pitchFamily="34" charset="-122"/>
                <a:cs typeface="Calibri" pitchFamily="34" charset="-120"/>
              </a:rPr>
              <a:t>Drums Radio</a:t>
            </a:r>
            <a:endParaRPr lang="en-US" sz="1050" dirty="0"/>
          </a:p>
        </p:txBody>
      </p:sp>
      <p:pic>
        <p:nvPicPr>
          <p:cNvPr id="21" name="Image 7" descr="preencoded.png">    </p:cNvPr>
          <p:cNvPicPr>
            <a:picLocks noChangeAspect="1"/>
          </p:cNvPicPr>
          <p:nvPr/>
        </p:nvPicPr>
        <p:blipFill>
          <a:blip r:embed="rId8"/>
          <a:stretch>
            <a:fillRect/>
          </a:stretch>
        </p:blipFill>
        <p:spPr>
          <a:xfrm>
            <a:off x="658368" y="4206240"/>
            <a:ext cx="146304" cy="146304"/>
          </a:xfrm>
          <a:prstGeom prst="rect">
            <a:avLst/>
          </a:prstGeom>
        </p:spPr>
      </p:pic>
      <p:sp>
        <p:nvSpPr>
          <p:cNvPr id="22" name="Text 12"/>
          <p:cNvSpPr/>
          <p:nvPr/>
        </p:nvSpPr>
        <p:spPr>
          <a:xfrm>
            <a:off x="877824" y="4187952"/>
            <a:ext cx="2121408" cy="274320"/>
          </a:xfrm>
          <a:prstGeom prst="rect">
            <a:avLst/>
          </a:prstGeom>
          <a:noFill/>
          <a:ln/>
        </p:spPr>
        <p:txBody>
          <a:bodyPr wrap="square" lIns="0" tIns="0" rIns="0" bIns="0" rtlCol="0" anchor="ctr"/>
          <a:lstStyle/>
          <a:p>
            <a:pPr algn="l" indent="0" marL="0">
              <a:buNone/>
            </a:pPr>
            <a:r>
              <a:rPr lang="en-US" sz="1050" dirty="0">
                <a:solidFill>
                  <a:srgbClr val="CCCCCC"/>
                </a:solidFill>
                <a:latin typeface="Calibri" pitchFamily="34" charset="0"/>
                <a:ea typeface="Calibri" pitchFamily="34" charset="-122"/>
                <a:cs typeface="Calibri" pitchFamily="34" charset="-120"/>
              </a:rPr>
              <a:t>Gang Digitals</a:t>
            </a:r>
            <a:endParaRPr lang="en-US" sz="1050" dirty="0"/>
          </a:p>
        </p:txBody>
      </p:sp>
      <p:pic>
        <p:nvPicPr>
          <p:cNvPr id="23" name="Image 8" descr="preencoded.png">    </p:cNvPr>
          <p:cNvPicPr>
            <a:picLocks noChangeAspect="1"/>
          </p:cNvPicPr>
          <p:nvPr/>
        </p:nvPicPr>
        <p:blipFill>
          <a:blip r:embed="rId9"/>
          <a:stretch>
            <a:fillRect/>
          </a:stretch>
        </p:blipFill>
        <p:spPr>
          <a:xfrm>
            <a:off x="658368" y="4535424"/>
            <a:ext cx="146304" cy="146304"/>
          </a:xfrm>
          <a:prstGeom prst="rect">
            <a:avLst/>
          </a:prstGeom>
        </p:spPr>
      </p:pic>
      <p:sp>
        <p:nvSpPr>
          <p:cNvPr id="24" name="Text 13"/>
          <p:cNvSpPr/>
          <p:nvPr/>
        </p:nvSpPr>
        <p:spPr>
          <a:xfrm>
            <a:off x="877824" y="4517136"/>
            <a:ext cx="2121408" cy="274320"/>
          </a:xfrm>
          <a:prstGeom prst="rect">
            <a:avLst/>
          </a:prstGeom>
          <a:noFill/>
          <a:ln/>
        </p:spPr>
        <p:txBody>
          <a:bodyPr wrap="square" lIns="0" tIns="0" rIns="0" bIns="0" rtlCol="0" anchor="ctr"/>
          <a:lstStyle/>
          <a:p>
            <a:pPr algn="l" indent="0" marL="0">
              <a:buNone/>
            </a:pPr>
            <a:r>
              <a:rPr lang="en-US" sz="1050" dirty="0">
                <a:solidFill>
                  <a:srgbClr val="CCCCCC"/>
                </a:solidFill>
                <a:latin typeface="Calibri" pitchFamily="34" charset="0"/>
                <a:ea typeface="Calibri" pitchFamily="34" charset="-122"/>
                <a:cs typeface="Calibri" pitchFamily="34" charset="-120"/>
              </a:rPr>
              <a:t>Billboard Africa</a:t>
            </a:r>
            <a:endParaRPr lang="en-US" sz="1050" dirty="0"/>
          </a:p>
        </p:txBody>
      </p:sp>
      <p:sp>
        <p:nvSpPr>
          <p:cNvPr id="25" name="Shape 14"/>
          <p:cNvSpPr/>
          <p:nvPr/>
        </p:nvSpPr>
        <p:spPr>
          <a:xfrm>
            <a:off x="3300984" y="1371600"/>
            <a:ext cx="2633472" cy="3520440"/>
          </a:xfrm>
          <a:prstGeom prst="rect">
            <a:avLst/>
          </a:prstGeom>
          <a:solidFill>
            <a:srgbClr val="0A0E1A"/>
          </a:solidFill>
          <a:ln w="12700">
            <a:solidFill>
              <a:srgbClr val="FFFFFF"/>
            </a:solidFill>
            <a:prstDash val="solid"/>
          </a:ln>
          <a:effectLst>
            <a:outerShdw sx="100000" sy="100000" kx="0" ky="0" algn="bl" rotWithShape="0" blurRad="152400" dist="50800" dir="8100000">
              <a:srgbClr val="000000">
                <a:alpha val="20000"/>
              </a:srgbClr>
            </a:outerShdw>
          </a:effectLst>
        </p:spPr>
      </p:sp>
      <p:sp>
        <p:nvSpPr>
          <p:cNvPr id="26" name="Shape 15"/>
          <p:cNvSpPr/>
          <p:nvPr/>
        </p:nvSpPr>
        <p:spPr>
          <a:xfrm>
            <a:off x="3502152" y="1554480"/>
            <a:ext cx="475488" cy="475488"/>
          </a:xfrm>
          <a:prstGeom prst="ellipse">
            <a:avLst/>
          </a:prstGeom>
          <a:solidFill>
            <a:srgbClr val="C9A84C"/>
          </a:solidFill>
          <a:ln w="12700">
            <a:solidFill>
              <a:srgbClr val="FFFFFF"/>
            </a:solidFill>
            <a:prstDash val="solid"/>
          </a:ln>
        </p:spPr>
      </p:sp>
      <p:pic>
        <p:nvPicPr>
          <p:cNvPr id="27" name="Image 9" descr="preencoded.png">    </p:cNvPr>
          <p:cNvPicPr>
            <a:picLocks noChangeAspect="1"/>
          </p:cNvPicPr>
          <p:nvPr/>
        </p:nvPicPr>
        <p:blipFill>
          <a:blip r:embed="rId10"/>
          <a:stretch>
            <a:fillRect/>
          </a:stretch>
        </p:blipFill>
        <p:spPr>
          <a:xfrm>
            <a:off x="3568720" y="1621048"/>
            <a:ext cx="342351" cy="342351"/>
          </a:xfrm>
          <a:prstGeom prst="rect">
            <a:avLst/>
          </a:prstGeom>
        </p:spPr>
      </p:pic>
      <p:sp>
        <p:nvSpPr>
          <p:cNvPr id="28" name="Text 16"/>
          <p:cNvSpPr/>
          <p:nvPr/>
        </p:nvSpPr>
        <p:spPr>
          <a:xfrm>
            <a:off x="4087368" y="1581912"/>
            <a:ext cx="1719072" cy="384048"/>
          </a:xfrm>
          <a:prstGeom prst="rect">
            <a:avLst/>
          </a:prstGeom>
          <a:noFill/>
          <a:ln/>
        </p:spPr>
        <p:txBody>
          <a:bodyPr wrap="square" lIns="0" tIns="0" rIns="0" bIns="0" rtlCol="0" anchor="ctr"/>
          <a:lstStyle/>
          <a:p>
            <a:pPr algn="l" indent="0" marL="0">
              <a:buNone/>
            </a:pPr>
            <a:r>
              <a:rPr lang="en-US" sz="1300" b="1" dirty="0">
                <a:solidFill>
                  <a:srgbClr val="C9A84C"/>
                </a:solidFill>
                <a:latin typeface="Calibri" pitchFamily="34" charset="0"/>
                <a:ea typeface="Calibri" pitchFamily="34" charset="-122"/>
                <a:cs typeface="Calibri" pitchFamily="34" charset="-120"/>
              </a:rPr>
              <a:t>International Partners</a:t>
            </a:r>
            <a:endParaRPr lang="en-US" sz="1300" dirty="0"/>
          </a:p>
        </p:txBody>
      </p:sp>
      <p:sp>
        <p:nvSpPr>
          <p:cNvPr id="29" name="Shape 17"/>
          <p:cNvSpPr/>
          <p:nvPr/>
        </p:nvSpPr>
        <p:spPr>
          <a:xfrm>
            <a:off x="3502152" y="2084832"/>
            <a:ext cx="2231136" cy="18288"/>
          </a:xfrm>
          <a:prstGeom prst="rect">
            <a:avLst/>
          </a:prstGeom>
          <a:solidFill>
            <a:srgbClr val="1E2D3D"/>
          </a:solidFill>
          <a:ln w="12700">
            <a:solidFill>
              <a:srgbClr val="FFFFFF"/>
            </a:solidFill>
            <a:prstDash val="solid"/>
          </a:ln>
        </p:spPr>
      </p:sp>
      <p:pic>
        <p:nvPicPr>
          <p:cNvPr id="30" name="Image 10" descr="preencoded.png">    </p:cNvPr>
          <p:cNvPicPr>
            <a:picLocks noChangeAspect="1"/>
          </p:cNvPicPr>
          <p:nvPr/>
        </p:nvPicPr>
        <p:blipFill>
          <a:blip r:embed="rId11"/>
          <a:stretch>
            <a:fillRect/>
          </a:stretch>
        </p:blipFill>
        <p:spPr>
          <a:xfrm>
            <a:off x="3502152" y="2231136"/>
            <a:ext cx="146304" cy="146304"/>
          </a:xfrm>
          <a:prstGeom prst="rect">
            <a:avLst/>
          </a:prstGeom>
        </p:spPr>
      </p:pic>
      <p:sp>
        <p:nvSpPr>
          <p:cNvPr id="31" name="Text 18"/>
          <p:cNvSpPr/>
          <p:nvPr/>
        </p:nvSpPr>
        <p:spPr>
          <a:xfrm>
            <a:off x="3721608" y="2212848"/>
            <a:ext cx="2121408" cy="274320"/>
          </a:xfrm>
          <a:prstGeom prst="rect">
            <a:avLst/>
          </a:prstGeom>
          <a:noFill/>
          <a:ln/>
        </p:spPr>
        <p:txBody>
          <a:bodyPr wrap="square" lIns="0" tIns="0" rIns="0" bIns="0" rtlCol="0" anchor="ctr"/>
          <a:lstStyle/>
          <a:p>
            <a:pPr algn="l" indent="0" marL="0">
              <a:buNone/>
            </a:pPr>
            <a:r>
              <a:rPr lang="en-US" sz="1050" dirty="0">
                <a:solidFill>
                  <a:srgbClr val="CCCCCC"/>
                </a:solidFill>
                <a:latin typeface="Calibri" pitchFamily="34" charset="0"/>
                <a:ea typeface="Calibri" pitchFamily="34" charset="-122"/>
                <a:cs typeface="Calibri" pitchFamily="34" charset="-120"/>
              </a:rPr>
              <a:t>Resident Advisor</a:t>
            </a:r>
            <a:endParaRPr lang="en-US" sz="1050" dirty="0"/>
          </a:p>
        </p:txBody>
      </p:sp>
      <p:pic>
        <p:nvPicPr>
          <p:cNvPr id="32" name="Image 11" descr="preencoded.png">    </p:cNvPr>
          <p:cNvPicPr>
            <a:picLocks noChangeAspect="1"/>
          </p:cNvPicPr>
          <p:nvPr/>
        </p:nvPicPr>
        <p:blipFill>
          <a:blip r:embed="rId12"/>
          <a:stretch>
            <a:fillRect/>
          </a:stretch>
        </p:blipFill>
        <p:spPr>
          <a:xfrm>
            <a:off x="3502152" y="2560320"/>
            <a:ext cx="146304" cy="146304"/>
          </a:xfrm>
          <a:prstGeom prst="rect">
            <a:avLst/>
          </a:prstGeom>
        </p:spPr>
      </p:pic>
      <p:sp>
        <p:nvSpPr>
          <p:cNvPr id="33" name="Text 19"/>
          <p:cNvSpPr/>
          <p:nvPr/>
        </p:nvSpPr>
        <p:spPr>
          <a:xfrm>
            <a:off x="3721608" y="2542032"/>
            <a:ext cx="2121408" cy="274320"/>
          </a:xfrm>
          <a:prstGeom prst="rect">
            <a:avLst/>
          </a:prstGeom>
          <a:noFill/>
          <a:ln/>
        </p:spPr>
        <p:txBody>
          <a:bodyPr wrap="square" lIns="0" tIns="0" rIns="0" bIns="0" rtlCol="0" anchor="ctr"/>
          <a:lstStyle/>
          <a:p>
            <a:pPr algn="l" indent="0" marL="0">
              <a:buNone/>
            </a:pPr>
            <a:r>
              <a:rPr lang="en-US" sz="1050" dirty="0">
                <a:solidFill>
                  <a:srgbClr val="CCCCCC"/>
                </a:solidFill>
                <a:latin typeface="Calibri" pitchFamily="34" charset="0"/>
                <a:ea typeface="Calibri" pitchFamily="34" charset="-122"/>
                <a:cs typeface="Calibri" pitchFamily="34" charset="-120"/>
              </a:rPr>
              <a:t>Spotify</a:t>
            </a:r>
            <a:endParaRPr lang="en-US" sz="1050" dirty="0"/>
          </a:p>
        </p:txBody>
      </p:sp>
      <p:pic>
        <p:nvPicPr>
          <p:cNvPr id="34" name="Image 12" descr="preencoded.png">    </p:cNvPr>
          <p:cNvPicPr>
            <a:picLocks noChangeAspect="1"/>
          </p:cNvPicPr>
          <p:nvPr/>
        </p:nvPicPr>
        <p:blipFill>
          <a:blip r:embed="rId13"/>
          <a:stretch>
            <a:fillRect/>
          </a:stretch>
        </p:blipFill>
        <p:spPr>
          <a:xfrm>
            <a:off x="3502152" y="2889504"/>
            <a:ext cx="146304" cy="146304"/>
          </a:xfrm>
          <a:prstGeom prst="rect">
            <a:avLst/>
          </a:prstGeom>
        </p:spPr>
      </p:pic>
      <p:sp>
        <p:nvSpPr>
          <p:cNvPr id="35" name="Text 20"/>
          <p:cNvSpPr/>
          <p:nvPr/>
        </p:nvSpPr>
        <p:spPr>
          <a:xfrm>
            <a:off x="3721608" y="2871216"/>
            <a:ext cx="2121408" cy="274320"/>
          </a:xfrm>
          <a:prstGeom prst="rect">
            <a:avLst/>
          </a:prstGeom>
          <a:noFill/>
          <a:ln/>
        </p:spPr>
        <p:txBody>
          <a:bodyPr wrap="square" lIns="0" tIns="0" rIns="0" bIns="0" rtlCol="0" anchor="ctr"/>
          <a:lstStyle/>
          <a:p>
            <a:pPr algn="l" indent="0" marL="0">
              <a:buNone/>
            </a:pPr>
            <a:r>
              <a:rPr lang="en-US" sz="1050" dirty="0">
                <a:solidFill>
                  <a:srgbClr val="CCCCCC"/>
                </a:solidFill>
                <a:latin typeface="Calibri" pitchFamily="34" charset="0"/>
                <a:ea typeface="Calibri" pitchFamily="34" charset="-122"/>
                <a:cs typeface="Calibri" pitchFamily="34" charset="-120"/>
              </a:rPr>
              <a:t>Afrohouse Feed</a:t>
            </a:r>
            <a:endParaRPr lang="en-US" sz="1050" dirty="0"/>
          </a:p>
        </p:txBody>
      </p:sp>
      <p:pic>
        <p:nvPicPr>
          <p:cNvPr id="36" name="Image 13" descr="preencoded.png">    </p:cNvPr>
          <p:cNvPicPr>
            <a:picLocks noChangeAspect="1"/>
          </p:cNvPicPr>
          <p:nvPr/>
        </p:nvPicPr>
        <p:blipFill>
          <a:blip r:embed="rId14"/>
          <a:stretch>
            <a:fillRect/>
          </a:stretch>
        </p:blipFill>
        <p:spPr>
          <a:xfrm>
            <a:off x="3502152" y="3218688"/>
            <a:ext cx="146304" cy="146304"/>
          </a:xfrm>
          <a:prstGeom prst="rect">
            <a:avLst/>
          </a:prstGeom>
        </p:spPr>
      </p:pic>
      <p:sp>
        <p:nvSpPr>
          <p:cNvPr id="37" name="Text 21"/>
          <p:cNvSpPr/>
          <p:nvPr/>
        </p:nvSpPr>
        <p:spPr>
          <a:xfrm>
            <a:off x="3721608" y="3200400"/>
            <a:ext cx="2121408" cy="274320"/>
          </a:xfrm>
          <a:prstGeom prst="rect">
            <a:avLst/>
          </a:prstGeom>
          <a:noFill/>
          <a:ln/>
        </p:spPr>
        <p:txBody>
          <a:bodyPr wrap="square" lIns="0" tIns="0" rIns="0" bIns="0" rtlCol="0" anchor="ctr"/>
          <a:lstStyle/>
          <a:p>
            <a:pPr algn="l" indent="0" marL="0">
              <a:buNone/>
            </a:pPr>
            <a:r>
              <a:rPr lang="en-US" sz="1050" dirty="0">
                <a:solidFill>
                  <a:srgbClr val="CCCCCC"/>
                </a:solidFill>
                <a:latin typeface="Calibri" pitchFamily="34" charset="0"/>
                <a:ea typeface="Calibri" pitchFamily="34" charset="-122"/>
                <a:cs typeface="Calibri" pitchFamily="34" charset="-120"/>
              </a:rPr>
              <a:t>Beatport</a:t>
            </a:r>
            <a:endParaRPr lang="en-US" sz="1050" dirty="0"/>
          </a:p>
        </p:txBody>
      </p:sp>
      <p:pic>
        <p:nvPicPr>
          <p:cNvPr id="38" name="Image 14" descr="preencoded.png">    </p:cNvPr>
          <p:cNvPicPr>
            <a:picLocks noChangeAspect="1"/>
          </p:cNvPicPr>
          <p:nvPr/>
        </p:nvPicPr>
        <p:blipFill>
          <a:blip r:embed="rId15"/>
          <a:stretch>
            <a:fillRect/>
          </a:stretch>
        </p:blipFill>
        <p:spPr>
          <a:xfrm>
            <a:off x="3502152" y="3547872"/>
            <a:ext cx="146304" cy="146304"/>
          </a:xfrm>
          <a:prstGeom prst="rect">
            <a:avLst/>
          </a:prstGeom>
        </p:spPr>
      </p:pic>
      <p:sp>
        <p:nvSpPr>
          <p:cNvPr id="39" name="Text 22"/>
          <p:cNvSpPr/>
          <p:nvPr/>
        </p:nvSpPr>
        <p:spPr>
          <a:xfrm>
            <a:off x="3721608" y="3529584"/>
            <a:ext cx="2121408" cy="274320"/>
          </a:xfrm>
          <a:prstGeom prst="rect">
            <a:avLst/>
          </a:prstGeom>
          <a:noFill/>
          <a:ln/>
        </p:spPr>
        <p:txBody>
          <a:bodyPr wrap="square" lIns="0" tIns="0" rIns="0" bIns="0" rtlCol="0" anchor="ctr"/>
          <a:lstStyle/>
          <a:p>
            <a:pPr algn="l" indent="0" marL="0">
              <a:buNone/>
            </a:pPr>
            <a:r>
              <a:rPr lang="en-US" sz="1050" dirty="0">
                <a:solidFill>
                  <a:srgbClr val="CCCCCC"/>
                </a:solidFill>
                <a:latin typeface="Calibri" pitchFamily="34" charset="0"/>
                <a:ea typeface="Calibri" pitchFamily="34" charset="-122"/>
                <a:cs typeface="Calibri" pitchFamily="34" charset="-120"/>
              </a:rPr>
              <a:t>The Orchard</a:t>
            </a:r>
            <a:endParaRPr lang="en-US" sz="1050" dirty="0"/>
          </a:p>
        </p:txBody>
      </p:sp>
      <p:sp>
        <p:nvSpPr>
          <p:cNvPr id="40" name="Shape 23"/>
          <p:cNvSpPr/>
          <p:nvPr/>
        </p:nvSpPr>
        <p:spPr>
          <a:xfrm>
            <a:off x="6144768" y="1371600"/>
            <a:ext cx="2633472" cy="3520440"/>
          </a:xfrm>
          <a:prstGeom prst="rect">
            <a:avLst/>
          </a:prstGeom>
          <a:solidFill>
            <a:srgbClr val="0A0E1A"/>
          </a:solidFill>
          <a:ln w="12700">
            <a:solidFill>
              <a:srgbClr val="FFFFFF"/>
            </a:solidFill>
            <a:prstDash val="solid"/>
          </a:ln>
          <a:effectLst>
            <a:outerShdw sx="100000" sy="100000" kx="0" ky="0" algn="bl" rotWithShape="0" blurRad="152400" dist="50800" dir="8100000">
              <a:srgbClr val="000000">
                <a:alpha val="20000"/>
              </a:srgbClr>
            </a:outerShdw>
          </a:effectLst>
        </p:spPr>
      </p:sp>
      <p:sp>
        <p:nvSpPr>
          <p:cNvPr id="41" name="Shape 24"/>
          <p:cNvSpPr/>
          <p:nvPr/>
        </p:nvSpPr>
        <p:spPr>
          <a:xfrm>
            <a:off x="6345936" y="1554480"/>
            <a:ext cx="475488" cy="475488"/>
          </a:xfrm>
          <a:prstGeom prst="ellipse">
            <a:avLst/>
          </a:prstGeom>
          <a:solidFill>
            <a:srgbClr val="C9A84C"/>
          </a:solidFill>
          <a:ln w="12700">
            <a:solidFill>
              <a:srgbClr val="FFFFFF"/>
            </a:solidFill>
            <a:prstDash val="solid"/>
          </a:ln>
        </p:spPr>
      </p:sp>
      <p:pic>
        <p:nvPicPr>
          <p:cNvPr id="42" name="Image 15" descr="preencoded.png">    </p:cNvPr>
          <p:cNvPicPr>
            <a:picLocks noChangeAspect="1"/>
          </p:cNvPicPr>
          <p:nvPr/>
        </p:nvPicPr>
        <p:blipFill>
          <a:blip r:embed="rId16"/>
          <a:stretch>
            <a:fillRect/>
          </a:stretch>
        </p:blipFill>
        <p:spPr>
          <a:xfrm>
            <a:off x="6412504" y="1621048"/>
            <a:ext cx="342351" cy="342351"/>
          </a:xfrm>
          <a:prstGeom prst="rect">
            <a:avLst/>
          </a:prstGeom>
        </p:spPr>
      </p:pic>
      <p:sp>
        <p:nvSpPr>
          <p:cNvPr id="43" name="Text 25"/>
          <p:cNvSpPr/>
          <p:nvPr/>
        </p:nvSpPr>
        <p:spPr>
          <a:xfrm>
            <a:off x="6931152" y="1581912"/>
            <a:ext cx="1719072" cy="384048"/>
          </a:xfrm>
          <a:prstGeom prst="rect">
            <a:avLst/>
          </a:prstGeom>
          <a:noFill/>
          <a:ln/>
        </p:spPr>
        <p:txBody>
          <a:bodyPr wrap="square" lIns="0" tIns="0" rIns="0" bIns="0" rtlCol="0" anchor="ctr"/>
          <a:lstStyle/>
          <a:p>
            <a:pPr algn="l" indent="0" marL="0">
              <a:buNone/>
            </a:pPr>
            <a:r>
              <a:rPr lang="en-US" sz="1300" b="1" dirty="0">
                <a:solidFill>
                  <a:srgbClr val="C9A84C"/>
                </a:solidFill>
                <a:latin typeface="Calibri" pitchFamily="34" charset="0"/>
                <a:ea typeface="Calibri" pitchFamily="34" charset="-122"/>
                <a:cs typeface="Calibri" pitchFamily="34" charset="-120"/>
              </a:rPr>
              <a:t>Cape Town Venues</a:t>
            </a:r>
            <a:endParaRPr lang="en-US" sz="1300" dirty="0"/>
          </a:p>
        </p:txBody>
      </p:sp>
      <p:sp>
        <p:nvSpPr>
          <p:cNvPr id="44" name="Shape 26"/>
          <p:cNvSpPr/>
          <p:nvPr/>
        </p:nvSpPr>
        <p:spPr>
          <a:xfrm>
            <a:off x="6345936" y="2084832"/>
            <a:ext cx="2231136" cy="18288"/>
          </a:xfrm>
          <a:prstGeom prst="rect">
            <a:avLst/>
          </a:prstGeom>
          <a:solidFill>
            <a:srgbClr val="1E2D3D"/>
          </a:solidFill>
          <a:ln w="12700">
            <a:solidFill>
              <a:srgbClr val="FFFFFF"/>
            </a:solidFill>
            <a:prstDash val="solid"/>
          </a:ln>
        </p:spPr>
      </p:sp>
      <p:pic>
        <p:nvPicPr>
          <p:cNvPr id="45" name="Image 16" descr="preencoded.png">    </p:cNvPr>
          <p:cNvPicPr>
            <a:picLocks noChangeAspect="1"/>
          </p:cNvPicPr>
          <p:nvPr/>
        </p:nvPicPr>
        <p:blipFill>
          <a:blip r:embed="rId17"/>
          <a:stretch>
            <a:fillRect/>
          </a:stretch>
        </p:blipFill>
        <p:spPr>
          <a:xfrm>
            <a:off x="6345936" y="2231136"/>
            <a:ext cx="146304" cy="146304"/>
          </a:xfrm>
          <a:prstGeom prst="rect">
            <a:avLst/>
          </a:prstGeom>
        </p:spPr>
      </p:pic>
      <p:sp>
        <p:nvSpPr>
          <p:cNvPr id="46" name="Text 27"/>
          <p:cNvSpPr/>
          <p:nvPr/>
        </p:nvSpPr>
        <p:spPr>
          <a:xfrm>
            <a:off x="6565392" y="2212848"/>
            <a:ext cx="2121408" cy="274320"/>
          </a:xfrm>
          <a:prstGeom prst="rect">
            <a:avLst/>
          </a:prstGeom>
          <a:noFill/>
          <a:ln/>
        </p:spPr>
        <p:txBody>
          <a:bodyPr wrap="square" lIns="0" tIns="0" rIns="0" bIns="0" rtlCol="0" anchor="ctr"/>
          <a:lstStyle/>
          <a:p>
            <a:pPr algn="l" indent="0" marL="0">
              <a:buNone/>
            </a:pPr>
            <a:r>
              <a:rPr lang="en-US" sz="1050" dirty="0">
                <a:solidFill>
                  <a:srgbClr val="CCCCCC"/>
                </a:solidFill>
                <a:latin typeface="Calibri" pitchFamily="34" charset="0"/>
                <a:ea typeface="Calibri" pitchFamily="34" charset="-122"/>
                <a:cs typeface="Calibri" pitchFamily="34" charset="-120"/>
              </a:rPr>
              <a:t>First Thursday anchor venue (Bree St)</a:t>
            </a:r>
            <a:endParaRPr lang="en-US" sz="1050" dirty="0"/>
          </a:p>
        </p:txBody>
      </p:sp>
      <p:pic>
        <p:nvPicPr>
          <p:cNvPr id="47" name="Image 17" descr="preencoded.png">    </p:cNvPr>
          <p:cNvPicPr>
            <a:picLocks noChangeAspect="1"/>
          </p:cNvPicPr>
          <p:nvPr/>
        </p:nvPicPr>
        <p:blipFill>
          <a:blip r:embed="rId18"/>
          <a:stretch>
            <a:fillRect/>
          </a:stretch>
        </p:blipFill>
        <p:spPr>
          <a:xfrm>
            <a:off x="6345936" y="2560320"/>
            <a:ext cx="146304" cy="146304"/>
          </a:xfrm>
          <a:prstGeom prst="rect">
            <a:avLst/>
          </a:prstGeom>
        </p:spPr>
      </p:pic>
      <p:sp>
        <p:nvSpPr>
          <p:cNvPr id="48" name="Text 28"/>
          <p:cNvSpPr/>
          <p:nvPr/>
        </p:nvSpPr>
        <p:spPr>
          <a:xfrm>
            <a:off x="6565392" y="2542032"/>
            <a:ext cx="2121408" cy="274320"/>
          </a:xfrm>
          <a:prstGeom prst="rect">
            <a:avLst/>
          </a:prstGeom>
          <a:noFill/>
          <a:ln/>
        </p:spPr>
        <p:txBody>
          <a:bodyPr wrap="square" lIns="0" tIns="0" rIns="0" bIns="0" rtlCol="0" anchor="ctr"/>
          <a:lstStyle/>
          <a:p>
            <a:pPr algn="l" indent="0" marL="0">
              <a:buNone/>
            </a:pPr>
            <a:r>
              <a:rPr lang="en-US" sz="1050" dirty="0">
                <a:solidFill>
                  <a:srgbClr val="CCCCCC"/>
                </a:solidFill>
                <a:latin typeface="Calibri" pitchFamily="34" charset="0"/>
                <a:ea typeface="Calibri" pitchFamily="34" charset="-122"/>
                <a:cs typeface="Calibri" pitchFamily="34" charset="-120"/>
              </a:rPr>
              <a:t>V&amp;A Waterfront</a:t>
            </a:r>
            <a:endParaRPr lang="en-US" sz="1050" dirty="0"/>
          </a:p>
        </p:txBody>
      </p:sp>
      <p:pic>
        <p:nvPicPr>
          <p:cNvPr id="49" name="Image 18" descr="preencoded.png">    </p:cNvPr>
          <p:cNvPicPr>
            <a:picLocks noChangeAspect="1"/>
          </p:cNvPicPr>
          <p:nvPr/>
        </p:nvPicPr>
        <p:blipFill>
          <a:blip r:embed="rId19"/>
          <a:stretch>
            <a:fillRect/>
          </a:stretch>
        </p:blipFill>
        <p:spPr>
          <a:xfrm>
            <a:off x="6345936" y="2889504"/>
            <a:ext cx="146304" cy="146304"/>
          </a:xfrm>
          <a:prstGeom prst="rect">
            <a:avLst/>
          </a:prstGeom>
        </p:spPr>
      </p:pic>
      <p:sp>
        <p:nvSpPr>
          <p:cNvPr id="50" name="Text 29"/>
          <p:cNvSpPr/>
          <p:nvPr/>
        </p:nvSpPr>
        <p:spPr>
          <a:xfrm>
            <a:off x="6565392" y="2871216"/>
            <a:ext cx="2121408" cy="274320"/>
          </a:xfrm>
          <a:prstGeom prst="rect">
            <a:avLst/>
          </a:prstGeom>
          <a:noFill/>
          <a:ln/>
        </p:spPr>
        <p:txBody>
          <a:bodyPr wrap="square" lIns="0" tIns="0" rIns="0" bIns="0" rtlCol="0" anchor="ctr"/>
          <a:lstStyle/>
          <a:p>
            <a:pPr algn="l" indent="0" marL="0">
              <a:buNone/>
            </a:pPr>
            <a:r>
              <a:rPr lang="en-US" sz="1050" dirty="0">
                <a:solidFill>
                  <a:srgbClr val="CCCCCC"/>
                </a:solidFill>
                <a:latin typeface="Calibri" pitchFamily="34" charset="0"/>
                <a:ea typeface="Calibri" pitchFamily="34" charset="-122"/>
                <a:cs typeface="Calibri" pitchFamily="34" charset="-120"/>
              </a:rPr>
              <a:t>Clifton / Camps Bay</a:t>
            </a:r>
            <a:endParaRPr lang="en-US" sz="1050" dirty="0"/>
          </a:p>
        </p:txBody>
      </p:sp>
      <p:pic>
        <p:nvPicPr>
          <p:cNvPr id="51" name="Image 19" descr="preencoded.png">    </p:cNvPr>
          <p:cNvPicPr>
            <a:picLocks noChangeAspect="1"/>
          </p:cNvPicPr>
          <p:nvPr/>
        </p:nvPicPr>
        <p:blipFill>
          <a:blip r:embed="rId20"/>
          <a:stretch>
            <a:fillRect/>
          </a:stretch>
        </p:blipFill>
        <p:spPr>
          <a:xfrm>
            <a:off x="6345936" y="3218688"/>
            <a:ext cx="146304" cy="146304"/>
          </a:xfrm>
          <a:prstGeom prst="rect">
            <a:avLst/>
          </a:prstGeom>
        </p:spPr>
      </p:pic>
      <p:sp>
        <p:nvSpPr>
          <p:cNvPr id="52" name="Text 30"/>
          <p:cNvSpPr/>
          <p:nvPr/>
        </p:nvSpPr>
        <p:spPr>
          <a:xfrm>
            <a:off x="6565392" y="3200400"/>
            <a:ext cx="2121408" cy="274320"/>
          </a:xfrm>
          <a:prstGeom prst="rect">
            <a:avLst/>
          </a:prstGeom>
          <a:noFill/>
          <a:ln/>
        </p:spPr>
        <p:txBody>
          <a:bodyPr wrap="square" lIns="0" tIns="0" rIns="0" bIns="0" rtlCol="0" anchor="ctr"/>
          <a:lstStyle/>
          <a:p>
            <a:pPr algn="l" indent="0" marL="0">
              <a:buNone/>
            </a:pPr>
            <a:r>
              <a:rPr lang="en-US" sz="1050" dirty="0">
                <a:solidFill>
                  <a:srgbClr val="CCCCCC"/>
                </a:solidFill>
                <a:latin typeface="Calibri" pitchFamily="34" charset="0"/>
                <a:ea typeface="Calibri" pitchFamily="34" charset="-122"/>
                <a:cs typeface="Calibri" pitchFamily="34" charset="-120"/>
              </a:rPr>
              <a:t>Constantia Wine Estate</a:t>
            </a:r>
            <a:endParaRPr lang="en-US" sz="1050" dirty="0"/>
          </a:p>
        </p:txBody>
      </p:sp>
      <p:pic>
        <p:nvPicPr>
          <p:cNvPr id="53" name="Image 20" descr="preencoded.png">    </p:cNvPr>
          <p:cNvPicPr>
            <a:picLocks noChangeAspect="1"/>
          </p:cNvPicPr>
          <p:nvPr/>
        </p:nvPicPr>
        <p:blipFill>
          <a:blip r:embed="rId21"/>
          <a:stretch>
            <a:fillRect/>
          </a:stretch>
        </p:blipFill>
        <p:spPr>
          <a:xfrm>
            <a:off x="6345936" y="3547872"/>
            <a:ext cx="146304" cy="146304"/>
          </a:xfrm>
          <a:prstGeom prst="rect">
            <a:avLst/>
          </a:prstGeom>
        </p:spPr>
      </p:pic>
      <p:sp>
        <p:nvSpPr>
          <p:cNvPr id="54" name="Text 31"/>
          <p:cNvSpPr/>
          <p:nvPr/>
        </p:nvSpPr>
        <p:spPr>
          <a:xfrm>
            <a:off x="6565392" y="3529584"/>
            <a:ext cx="2121408" cy="274320"/>
          </a:xfrm>
          <a:prstGeom prst="rect">
            <a:avLst/>
          </a:prstGeom>
          <a:noFill/>
          <a:ln/>
        </p:spPr>
        <p:txBody>
          <a:bodyPr wrap="square" lIns="0" tIns="0" rIns="0" bIns="0" rtlCol="0" anchor="ctr"/>
          <a:lstStyle/>
          <a:p>
            <a:pPr algn="l" indent="0" marL="0">
              <a:buNone/>
            </a:pPr>
            <a:r>
              <a:rPr lang="en-US" sz="1050" dirty="0">
                <a:solidFill>
                  <a:srgbClr val="CCCCCC"/>
                </a:solidFill>
                <a:latin typeface="Calibri" pitchFamily="34" charset="0"/>
                <a:ea typeface="Calibri" pitchFamily="34" charset="-122"/>
                <a:cs typeface="Calibri" pitchFamily="34" charset="-120"/>
              </a:rPr>
              <a:t>Woodstock / Observatory</a:t>
            </a:r>
            <a:endParaRPr lang="en-US" sz="1050" dirty="0"/>
          </a:p>
        </p:txBody>
      </p:sp>
      <p:pic>
        <p:nvPicPr>
          <p:cNvPr id="55" name="Image 21" descr="preencoded.png">    </p:cNvPr>
          <p:cNvPicPr>
            <a:picLocks noChangeAspect="1"/>
          </p:cNvPicPr>
          <p:nvPr/>
        </p:nvPicPr>
        <p:blipFill>
          <a:blip r:embed="rId22"/>
          <a:stretch>
            <a:fillRect/>
          </a:stretch>
        </p:blipFill>
        <p:spPr>
          <a:xfrm>
            <a:off x="6345936" y="3877056"/>
            <a:ext cx="146304" cy="146304"/>
          </a:xfrm>
          <a:prstGeom prst="rect">
            <a:avLst/>
          </a:prstGeom>
        </p:spPr>
      </p:pic>
      <p:sp>
        <p:nvSpPr>
          <p:cNvPr id="56" name="Text 32"/>
          <p:cNvSpPr/>
          <p:nvPr/>
        </p:nvSpPr>
        <p:spPr>
          <a:xfrm>
            <a:off x="6565392" y="3858768"/>
            <a:ext cx="2121408" cy="274320"/>
          </a:xfrm>
          <a:prstGeom prst="rect">
            <a:avLst/>
          </a:prstGeom>
          <a:noFill/>
          <a:ln/>
        </p:spPr>
        <p:txBody>
          <a:bodyPr wrap="square" lIns="0" tIns="0" rIns="0" bIns="0" rtlCol="0" anchor="ctr"/>
          <a:lstStyle/>
          <a:p>
            <a:pPr algn="l" indent="0" marL="0">
              <a:buNone/>
            </a:pPr>
            <a:r>
              <a:rPr lang="en-US" sz="1050" dirty="0">
                <a:solidFill>
                  <a:srgbClr val="CCCCCC"/>
                </a:solidFill>
                <a:latin typeface="Calibri" pitchFamily="34" charset="0"/>
                <a:ea typeface="Calibri" pitchFamily="34" charset="-122"/>
                <a:cs typeface="Calibri" pitchFamily="34" charset="-120"/>
              </a:rPr>
              <a:t>Salt River / Bo-Kaap</a:t>
            </a:r>
            <a:endParaRPr lang="en-US" sz="10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13</Slides>
  <Notes>13</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13</vt:i4>
      </vt:variant>
    </vt:vector>
  </HeadingPairs>
  <TitlesOfParts>
    <vt:vector size="16"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2026-07-16T10:10:56Z</dcterms:created>
  <dcterms:modified xsi:type="dcterms:W3CDTF">2026-07-16T10:10:56Z</dcterms:modified>
</cp:coreProperties>
</file>